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0"/>
  </p:notesMasterIdLst>
  <p:handoutMasterIdLst>
    <p:handoutMasterId r:id="rId101"/>
  </p:handoutMasterIdLst>
  <p:sldIdLst>
    <p:sldId id="257" r:id="rId2"/>
    <p:sldId id="1210" r:id="rId3"/>
    <p:sldId id="1211" r:id="rId4"/>
    <p:sldId id="1212" r:id="rId5"/>
    <p:sldId id="1213" r:id="rId6"/>
    <p:sldId id="1214" r:id="rId7"/>
    <p:sldId id="1216" r:id="rId8"/>
    <p:sldId id="1217" r:id="rId9"/>
    <p:sldId id="1218" r:id="rId10"/>
    <p:sldId id="1219" r:id="rId11"/>
    <p:sldId id="1086" r:id="rId12"/>
    <p:sldId id="290" r:id="rId13"/>
    <p:sldId id="1085" r:id="rId14"/>
    <p:sldId id="1087" r:id="rId15"/>
    <p:sldId id="1088" r:id="rId16"/>
    <p:sldId id="291" r:id="rId17"/>
    <p:sldId id="1089" r:id="rId18"/>
    <p:sldId id="328" r:id="rId19"/>
    <p:sldId id="1020" r:id="rId20"/>
    <p:sldId id="1021" r:id="rId21"/>
    <p:sldId id="1022" r:id="rId22"/>
    <p:sldId id="1023" r:id="rId23"/>
    <p:sldId id="1024" r:id="rId24"/>
    <p:sldId id="317" r:id="rId25"/>
    <p:sldId id="1169" r:id="rId26"/>
    <p:sldId id="1084" r:id="rId27"/>
    <p:sldId id="325" r:id="rId28"/>
    <p:sldId id="326" r:id="rId29"/>
    <p:sldId id="521" r:id="rId30"/>
    <p:sldId id="550" r:id="rId31"/>
    <p:sldId id="551" r:id="rId32"/>
    <p:sldId id="552" r:id="rId33"/>
    <p:sldId id="553" r:id="rId34"/>
    <p:sldId id="554" r:id="rId35"/>
    <p:sldId id="555" r:id="rId36"/>
    <p:sldId id="556" r:id="rId37"/>
    <p:sldId id="557" r:id="rId38"/>
    <p:sldId id="558" r:id="rId39"/>
    <p:sldId id="584" r:id="rId40"/>
    <p:sldId id="585" r:id="rId41"/>
    <p:sldId id="586" r:id="rId42"/>
    <p:sldId id="587" r:id="rId43"/>
    <p:sldId id="1144" r:id="rId44"/>
    <p:sldId id="1145" r:id="rId45"/>
    <p:sldId id="1146" r:id="rId46"/>
    <p:sldId id="1147" r:id="rId47"/>
    <p:sldId id="1148" r:id="rId48"/>
    <p:sldId id="1149" r:id="rId49"/>
    <p:sldId id="1150" r:id="rId50"/>
    <p:sldId id="1151" r:id="rId51"/>
    <p:sldId id="1152" r:id="rId52"/>
    <p:sldId id="1153" r:id="rId53"/>
    <p:sldId id="1154" r:id="rId54"/>
    <p:sldId id="1155" r:id="rId55"/>
    <p:sldId id="1156" r:id="rId56"/>
    <p:sldId id="1157" r:id="rId57"/>
    <p:sldId id="1158" r:id="rId58"/>
    <p:sldId id="1159" r:id="rId59"/>
    <p:sldId id="1160" r:id="rId60"/>
    <p:sldId id="1161" r:id="rId61"/>
    <p:sldId id="1162" r:id="rId62"/>
    <p:sldId id="1163" r:id="rId63"/>
    <p:sldId id="1164" r:id="rId64"/>
    <p:sldId id="1165" r:id="rId65"/>
    <p:sldId id="1170" r:id="rId66"/>
    <p:sldId id="1171" r:id="rId67"/>
    <p:sldId id="1172" r:id="rId68"/>
    <p:sldId id="1173" r:id="rId69"/>
    <p:sldId id="1174" r:id="rId70"/>
    <p:sldId id="1175" r:id="rId71"/>
    <p:sldId id="1176" r:id="rId72"/>
    <p:sldId id="1177" r:id="rId73"/>
    <p:sldId id="1178" r:id="rId74"/>
    <p:sldId id="1179" r:id="rId75"/>
    <p:sldId id="1180" r:id="rId76"/>
    <p:sldId id="1181" r:id="rId77"/>
    <p:sldId id="1182" r:id="rId78"/>
    <p:sldId id="1183" r:id="rId79"/>
    <p:sldId id="1184" r:id="rId80"/>
    <p:sldId id="1010" r:id="rId81"/>
    <p:sldId id="331" r:id="rId82"/>
    <p:sldId id="334" r:id="rId83"/>
    <p:sldId id="335" r:id="rId84"/>
    <p:sldId id="336" r:id="rId85"/>
    <p:sldId id="337" r:id="rId86"/>
    <p:sldId id="338" r:id="rId87"/>
    <p:sldId id="340" r:id="rId88"/>
    <p:sldId id="319" r:id="rId89"/>
    <p:sldId id="298" r:id="rId90"/>
    <p:sldId id="1185" r:id="rId91"/>
    <p:sldId id="1205" r:id="rId92"/>
    <p:sldId id="1209" r:id="rId93"/>
    <p:sldId id="1166" r:id="rId94"/>
    <p:sldId id="1167" r:id="rId95"/>
    <p:sldId id="1168" r:id="rId96"/>
    <p:sldId id="1206" r:id="rId97"/>
    <p:sldId id="300" r:id="rId98"/>
    <p:sldId id="1208" r:id="rId9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01" autoAdjust="0"/>
    <p:restoredTop sz="92462" autoAdjust="0"/>
  </p:normalViewPr>
  <p:slideViewPr>
    <p:cSldViewPr snapToGrid="0">
      <p:cViewPr varScale="1">
        <p:scale>
          <a:sx n="103" d="100"/>
          <a:sy n="103" d="100"/>
        </p:scale>
        <p:origin x="202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D38B3B2-02EF-2491-66D4-E9424889C6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91B99CD-44AB-297F-F73E-07EB8D2E73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2919045-DBB1-2B42-94DF-8B595F2F4BE0}" type="datetime1">
              <a:rPr lang="en-IN" smtClean="0"/>
              <a:t>01/07/24</a:t>
            </a:fld>
            <a:endParaRPr lang="en-US"/>
          </a:p>
        </p:txBody>
      </p:sp>
      <p:sp>
        <p:nvSpPr>
          <p:cNvPr id="4" name="Footer Placeholder 3">
            <a:extLst>
              <a:ext uri="{FF2B5EF4-FFF2-40B4-BE49-F238E27FC236}">
                <a16:creationId xmlns:a16="http://schemas.microsoft.com/office/drawing/2014/main" id="{15140702-AC58-E7F8-C5D7-90C691EE37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Sonia Arora      Unit 1        ACSML0501</a:t>
            </a:r>
          </a:p>
        </p:txBody>
      </p:sp>
      <p:sp>
        <p:nvSpPr>
          <p:cNvPr id="5" name="Slide Number Placeholder 4">
            <a:extLst>
              <a:ext uri="{FF2B5EF4-FFF2-40B4-BE49-F238E27FC236}">
                <a16:creationId xmlns:a16="http://schemas.microsoft.com/office/drawing/2014/main" id="{704C9F34-E324-16D3-49D8-48A04B94D4E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0D5E0CB-C6CD-5244-86B1-25A57F8191A1}" type="slidenum">
              <a:rPr lang="en-US" smtClean="0"/>
              <a:t>‹#›</a:t>
            </a:fld>
            <a:endParaRPr lang="en-US"/>
          </a:p>
        </p:txBody>
      </p:sp>
    </p:spTree>
    <p:extLst>
      <p:ext uri="{BB962C8B-B14F-4D97-AF65-F5344CB8AC3E}">
        <p14:creationId xmlns:p14="http://schemas.microsoft.com/office/powerpoint/2010/main" val="3175356287"/>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EB0CE0-C909-5143-AC8D-5D552E3B2602}" type="datetime1">
              <a:rPr lang="en-IN" smtClean="0"/>
              <a:t>01/07/24</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IN"/>
              <a:t>Sonia Arora      Unit 1        ACSML0501</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541192-B51F-45A1-90E9-D825EB602DEA}" type="slidenum">
              <a:rPr lang="en-IN" smtClean="0"/>
              <a:t>‹#›</a:t>
            </a:fld>
            <a:endParaRPr lang="en-IN"/>
          </a:p>
        </p:txBody>
      </p:sp>
    </p:spTree>
    <p:extLst>
      <p:ext uri="{BB962C8B-B14F-4D97-AF65-F5344CB8AC3E}">
        <p14:creationId xmlns:p14="http://schemas.microsoft.com/office/powerpoint/2010/main" val="75701203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1</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2764822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10</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14018895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37</a:t>
            </a:fld>
            <a:endParaRPr lang="en-IN"/>
          </a:p>
        </p:txBody>
      </p:sp>
      <p:sp>
        <p:nvSpPr>
          <p:cNvPr id="5" name="Footer Placeholder 4">
            <a:extLst>
              <a:ext uri="{FF2B5EF4-FFF2-40B4-BE49-F238E27FC236}">
                <a16:creationId xmlns:a16="http://schemas.microsoft.com/office/drawing/2014/main" id="{C2B48C29-7580-DB1B-101F-B16B889DC636}"/>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3908677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42</a:t>
            </a:fld>
            <a:endParaRPr lang="en-IN"/>
          </a:p>
        </p:txBody>
      </p:sp>
      <p:sp>
        <p:nvSpPr>
          <p:cNvPr id="5" name="Footer Placeholder 4">
            <a:extLst>
              <a:ext uri="{FF2B5EF4-FFF2-40B4-BE49-F238E27FC236}">
                <a16:creationId xmlns:a16="http://schemas.microsoft.com/office/drawing/2014/main" id="{CCB9C0A9-7C31-819B-EA48-FA96DADB159B}"/>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1055579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2</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1394085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3</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1129168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4</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3048414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5</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10262174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6</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1604265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7</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3933470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8</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30522286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541192-B51F-45A1-90E9-D825EB602DEA}" type="slidenum">
              <a:rPr lang="en-IN" smtClean="0"/>
              <a:t>9</a:t>
            </a:fld>
            <a:endParaRPr lang="en-IN"/>
          </a:p>
        </p:txBody>
      </p:sp>
      <p:sp>
        <p:nvSpPr>
          <p:cNvPr id="5" name="Footer Placeholder 4">
            <a:extLst>
              <a:ext uri="{FF2B5EF4-FFF2-40B4-BE49-F238E27FC236}">
                <a16:creationId xmlns:a16="http://schemas.microsoft.com/office/drawing/2014/main" id="{B2748D25-683D-C638-42AC-8E9B8ACEC960}"/>
              </a:ext>
            </a:extLst>
          </p:cNvPr>
          <p:cNvSpPr>
            <a:spLocks noGrp="1"/>
          </p:cNvSpPr>
          <p:nvPr>
            <p:ph type="ftr" sz="quarter" idx="4"/>
          </p:nvPr>
        </p:nvSpPr>
        <p:spPr/>
        <p:txBody>
          <a:bodyPr/>
          <a:lstStyle/>
          <a:p>
            <a:r>
              <a:rPr lang="en-IN"/>
              <a:t>Sonia Arora      Unit 1        ACSML0501</a:t>
            </a:r>
          </a:p>
        </p:txBody>
      </p:sp>
    </p:spTree>
    <p:extLst>
      <p:ext uri="{BB962C8B-B14F-4D97-AF65-F5344CB8AC3E}">
        <p14:creationId xmlns:p14="http://schemas.microsoft.com/office/powerpoint/2010/main" val="23840815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2DF88D21-EB0B-737C-44B5-CBE91EE16151}"/>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80F241-9124-AF4E-A51F-01D030A57D49}" type="datetime1">
              <a:rPr lang="en-IN" smtClean="0"/>
              <a:t>01/07/24</a:t>
            </a:fld>
            <a:endParaRPr lang="en-IN"/>
          </a:p>
        </p:txBody>
      </p:sp>
      <p:sp>
        <p:nvSpPr>
          <p:cNvPr id="8" name="Footer Placeholder 4">
            <a:extLst>
              <a:ext uri="{FF2B5EF4-FFF2-40B4-BE49-F238E27FC236}">
                <a16:creationId xmlns:a16="http://schemas.microsoft.com/office/drawing/2014/main" id="{F11CDBE8-68A2-B617-2F87-A0EC8F231353}"/>
              </a:ext>
            </a:extLst>
          </p:cNvPr>
          <p:cNvSpPr>
            <a:spLocks noGrp="1"/>
          </p:cNvSpPr>
          <p:nvPr>
            <p:ph type="ftr" sz="quarter" idx="3"/>
          </p:nvPr>
        </p:nvSpPr>
        <p:spPr>
          <a:xfrm>
            <a:off x="3028950" y="6356351"/>
            <a:ext cx="176212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Unit 3</a:t>
            </a:r>
            <a:endParaRPr lang="en-IN" dirty="0"/>
          </a:p>
        </p:txBody>
      </p:sp>
      <p:sp>
        <p:nvSpPr>
          <p:cNvPr id="9" name="Slide Number Placeholder 5">
            <a:extLst>
              <a:ext uri="{FF2B5EF4-FFF2-40B4-BE49-F238E27FC236}">
                <a16:creationId xmlns:a16="http://schemas.microsoft.com/office/drawing/2014/main" id="{130030E9-F09A-46D4-215F-5D3D9F3E7B70}"/>
              </a:ext>
            </a:extLst>
          </p:cNvPr>
          <p:cNvSpPr>
            <a:spLocks noGrp="1"/>
          </p:cNvSpPr>
          <p:nvPr>
            <p:ph type="sldNum" sz="quarter" idx="4"/>
          </p:nvPr>
        </p:nvSpPr>
        <p:spPr>
          <a:xfrm>
            <a:off x="5353050" y="6356351"/>
            <a:ext cx="31623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t>ACSML0601     Machine Learning     Unit 1</a:t>
            </a:r>
            <a:endParaRPr lang="en-IN" dirty="0"/>
          </a:p>
        </p:txBody>
      </p:sp>
      <p:pic>
        <p:nvPicPr>
          <p:cNvPr id="10" name="Picture 3" descr="C:\Users\Manks\Downloads\128_calendar-schedule-credit-mortgage-date-512.png">
            <a:extLst>
              <a:ext uri="{FF2B5EF4-FFF2-40B4-BE49-F238E27FC236}">
                <a16:creationId xmlns:a16="http://schemas.microsoft.com/office/drawing/2014/main" id="{B202D901-12E1-E457-C0AD-ACBD4FEC3C72}"/>
              </a:ext>
            </a:extLst>
          </p:cNvPr>
          <p:cNvPicPr>
            <a:picLocks noChangeAspect="1" noChangeArrowheads="1"/>
          </p:cNvPicPr>
          <p:nvPr userDrawn="1"/>
        </p:nvPicPr>
        <p:blipFill>
          <a:blip r:embed="rId2" cstate="print"/>
          <a:srcRect/>
          <a:stretch>
            <a:fillRect/>
          </a:stretch>
        </p:blipFill>
        <p:spPr bwMode="auto">
          <a:xfrm flipH="1">
            <a:off x="838869" y="5869426"/>
            <a:ext cx="533400" cy="533400"/>
          </a:xfrm>
          <a:prstGeom prst="rect">
            <a:avLst/>
          </a:prstGeom>
          <a:noFill/>
        </p:spPr>
      </p:pic>
    </p:spTree>
    <p:extLst>
      <p:ext uri="{BB962C8B-B14F-4D97-AF65-F5344CB8AC3E}">
        <p14:creationId xmlns:p14="http://schemas.microsoft.com/office/powerpoint/2010/main" val="2390528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0" name="Picture 3" descr="C:\Users\Manks\Downloads\128_calendar-schedule-credit-mortgage-date-512.png">
            <a:extLst>
              <a:ext uri="{FF2B5EF4-FFF2-40B4-BE49-F238E27FC236}">
                <a16:creationId xmlns:a16="http://schemas.microsoft.com/office/drawing/2014/main" id="{B202D901-12E1-E457-C0AD-ACBD4FEC3C72}"/>
              </a:ext>
            </a:extLst>
          </p:cNvPr>
          <p:cNvPicPr>
            <a:picLocks noChangeAspect="1" noChangeArrowheads="1"/>
          </p:cNvPicPr>
          <p:nvPr userDrawn="1"/>
        </p:nvPicPr>
        <p:blipFill>
          <a:blip r:embed="rId2" cstate="print"/>
          <a:srcRect/>
          <a:stretch>
            <a:fillRect/>
          </a:stretch>
        </p:blipFill>
        <p:spPr bwMode="auto">
          <a:xfrm flipH="1">
            <a:off x="838869" y="5869426"/>
            <a:ext cx="533400" cy="533400"/>
          </a:xfrm>
          <a:prstGeom prst="rect">
            <a:avLst/>
          </a:prstGeom>
          <a:noFill/>
        </p:spPr>
      </p:pic>
    </p:spTree>
    <p:extLst>
      <p:ext uri="{BB962C8B-B14F-4D97-AF65-F5344CB8AC3E}">
        <p14:creationId xmlns:p14="http://schemas.microsoft.com/office/powerpoint/2010/main" val="1232143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3FB910-BCA4-9F47-87B4-6744EAD7FB90}" type="datetime1">
              <a:rPr lang="en-IN" smtClean="0"/>
              <a:t>01/07/24</a:t>
            </a:fld>
            <a:endParaRPr lang="en-US"/>
          </a:p>
        </p:txBody>
      </p:sp>
      <p:sp>
        <p:nvSpPr>
          <p:cNvPr id="3" name="Footer Placeholder 2"/>
          <p:cNvSpPr>
            <a:spLocks noGrp="1"/>
          </p:cNvSpPr>
          <p:nvPr>
            <p:ph type="ftr" sz="quarter" idx="11"/>
          </p:nvPr>
        </p:nvSpPr>
        <p:spPr/>
        <p:txBody>
          <a:bodyPr/>
          <a:lstStyle/>
          <a:p>
            <a:r>
              <a:rPr lang="en-US"/>
              <a:t>Unit 3</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2014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2"/>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4279B5-C781-9742-98C2-9375CE7BF9BF}" type="datetime1">
              <a:rPr lang="en-IN" smtClean="0"/>
              <a:t>01/07/24</a:t>
            </a:fld>
            <a:endParaRPr lang="en-US"/>
          </a:p>
        </p:txBody>
      </p:sp>
      <p:sp>
        <p:nvSpPr>
          <p:cNvPr id="5" name="Footer Placeholder 4"/>
          <p:cNvSpPr>
            <a:spLocks noGrp="1"/>
          </p:cNvSpPr>
          <p:nvPr>
            <p:ph type="ftr" sz="quarter" idx="11"/>
          </p:nvPr>
        </p:nvSpPr>
        <p:spPr/>
        <p:txBody>
          <a:bodyPr/>
          <a:lstStyle/>
          <a:p>
            <a:r>
              <a:rPr lang="en-US"/>
              <a:t>Unit 3</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496773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283AF0D-3EEA-CD48-E023-EC70372DF936}"/>
              </a:ext>
            </a:extLst>
          </p:cNvPr>
          <p:cNvSpPr txBox="1">
            <a:spLocks/>
          </p:cNvSpPr>
          <p:nvPr userDrawn="1"/>
        </p:nvSpPr>
        <p:spPr>
          <a:xfrm>
            <a:off x="1677739" y="-10256"/>
            <a:ext cx="7466261" cy="682972"/>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chor="ctr">
            <a:noAutofit/>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endParaRPr lang="en-US" sz="2200" dirty="0"/>
          </a:p>
        </p:txBody>
      </p:sp>
      <p:pic>
        <p:nvPicPr>
          <p:cNvPr id="8" name="Picture 7" descr="A black and red logo&#10;&#10;Description automatically generated">
            <a:extLst>
              <a:ext uri="{FF2B5EF4-FFF2-40B4-BE49-F238E27FC236}">
                <a16:creationId xmlns:a16="http://schemas.microsoft.com/office/drawing/2014/main" id="{E191B938-0C2F-58A7-64CC-2BB921152EEF}"/>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pic>
        <p:nvPicPr>
          <p:cNvPr id="13" name="Picture 3" descr="C:\Users\Manks\Downloads\128_calendar-schedule-credit-mortgage-date-512.png">
            <a:extLst>
              <a:ext uri="{FF2B5EF4-FFF2-40B4-BE49-F238E27FC236}">
                <a16:creationId xmlns:a16="http://schemas.microsoft.com/office/drawing/2014/main" id="{7FE61CDE-0B7D-E415-1EBE-2A62CC894CE0}"/>
              </a:ext>
            </a:extLst>
          </p:cNvPr>
          <p:cNvPicPr>
            <a:picLocks noChangeAspect="1" noChangeArrowheads="1"/>
          </p:cNvPicPr>
          <p:nvPr userDrawn="1"/>
        </p:nvPicPr>
        <p:blipFill>
          <a:blip r:embed="rId7" cstate="print"/>
          <a:srcRect/>
          <a:stretch>
            <a:fillRect/>
          </a:stretch>
        </p:blipFill>
        <p:spPr bwMode="auto">
          <a:xfrm flipH="1">
            <a:off x="838869" y="5869426"/>
            <a:ext cx="533400" cy="533400"/>
          </a:xfrm>
          <a:prstGeom prst="rect">
            <a:avLst/>
          </a:prstGeom>
          <a:noFill/>
        </p:spPr>
      </p:pic>
    </p:spTree>
    <p:extLst>
      <p:ext uri="{BB962C8B-B14F-4D97-AF65-F5344CB8AC3E}">
        <p14:creationId xmlns:p14="http://schemas.microsoft.com/office/powerpoint/2010/main" val="11295711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PPLop4L2eGk&amp;list=PLLssT5z_DsK-h9vYZkQkYNWcItqhlRJLN" TargetMode="External"/><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s://www.youtube.com/watch?v=PPLop4L2eGk&amp;list=PLLssT5z_DsK-h9vYZkQkYNWcItqhlRJLN" TargetMode="External"/><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0.png"/><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hyperlink" Target="https://www.javatpoint.com/unsupervised-machine-learning" TargetMode="Externa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3" Type="http://schemas.openxmlformats.org/officeDocument/2006/relationships/hyperlink" Target="https://www.youtube.com/watch?v=ncOirIPHTOw" TargetMode="External"/><Relationship Id="rId2" Type="http://schemas.openxmlformats.org/officeDocument/2006/relationships/hyperlink" Target="https://www.youtube.com/watch?v=PDYfCkLY_DE" TargetMode="External"/><Relationship Id="rId1" Type="http://schemas.openxmlformats.org/officeDocument/2006/relationships/slideLayout" Target="../slideLayouts/slideLayout4.xml"/><Relationship Id="rId4" Type="http://schemas.openxmlformats.org/officeDocument/2006/relationships/hyperlink" Target="https://www.youtube.com/watch?v=cW03t3aZkmE" TargetMode="Externa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13" name="TextBox 12">
            <a:extLst>
              <a:ext uri="{FF2B5EF4-FFF2-40B4-BE49-F238E27FC236}">
                <a16:creationId xmlns:a16="http://schemas.microsoft.com/office/drawing/2014/main" id="{7DBA3F2D-63B5-8082-0780-F82034F4DD01}"/>
              </a:ext>
            </a:extLst>
          </p:cNvPr>
          <p:cNvSpPr txBox="1"/>
          <p:nvPr/>
        </p:nvSpPr>
        <p:spPr>
          <a:xfrm>
            <a:off x="1677739" y="143838"/>
            <a:ext cx="7353245" cy="400110"/>
          </a:xfrm>
          <a:prstGeom prst="rect">
            <a:avLst/>
          </a:prstGeom>
          <a:noFill/>
        </p:spPr>
        <p:txBody>
          <a:bodyPr wrap="square" rtlCol="0">
            <a:spAutoFit/>
          </a:bodyPr>
          <a:lstStyle/>
          <a:p>
            <a:pPr algn="ctr"/>
            <a:r>
              <a:rPr lang="en-US" sz="2000" dirty="0"/>
              <a:t>Noida Institute of Engineering and Technology, Greater Noida</a:t>
            </a:r>
            <a:endParaRPr lang="en-IN" sz="2000" dirty="0"/>
          </a:p>
        </p:txBody>
      </p:sp>
      <p:sp>
        <p:nvSpPr>
          <p:cNvPr id="14" name="Subtitle 2">
            <a:extLst>
              <a:ext uri="{FF2B5EF4-FFF2-40B4-BE49-F238E27FC236}">
                <a16:creationId xmlns:a16="http://schemas.microsoft.com/office/drawing/2014/main" id="{B4F4C572-E3AC-D4FA-D4C5-BF1F0F380F49}"/>
              </a:ext>
            </a:extLst>
          </p:cNvPr>
          <p:cNvSpPr txBox="1">
            <a:spLocks/>
          </p:cNvSpPr>
          <p:nvPr/>
        </p:nvSpPr>
        <p:spPr>
          <a:xfrm>
            <a:off x="560316" y="1465263"/>
            <a:ext cx="8126484" cy="769938"/>
          </a:xfrm>
          <a:prstGeom prst="rect">
            <a:avLst/>
          </a:prstGeom>
          <a:ln>
            <a:solidFill>
              <a:schemeClr val="accent2"/>
            </a:solidFill>
          </a:ln>
        </p:spPr>
        <p:style>
          <a:lnRef idx="2">
            <a:schemeClr val="accent5"/>
          </a:lnRef>
          <a:fillRef idx="1">
            <a:schemeClr val="lt1"/>
          </a:fillRef>
          <a:effectRef idx="0">
            <a:schemeClr val="accent5"/>
          </a:effectRef>
          <a:fontRef idx="minor">
            <a:schemeClr val="dk1"/>
          </a:fontRef>
        </p:style>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algn="ctr"/>
            <a:r>
              <a:rPr lang="en-US" sz="3000" b="1" dirty="0">
                <a:solidFill>
                  <a:schemeClr val="tx1"/>
                </a:solidFill>
              </a:rPr>
              <a:t>UNSUPERVISED LEARNING</a:t>
            </a:r>
          </a:p>
        </p:txBody>
      </p:sp>
      <p:sp>
        <p:nvSpPr>
          <p:cNvPr id="15" name="Subtitle 2">
            <a:extLst>
              <a:ext uri="{FF2B5EF4-FFF2-40B4-BE49-F238E27FC236}">
                <a16:creationId xmlns:a16="http://schemas.microsoft.com/office/drawing/2014/main" id="{9421DC03-C382-95B1-CE2D-987F19EEFA80}"/>
              </a:ext>
            </a:extLst>
          </p:cNvPr>
          <p:cNvSpPr txBox="1">
            <a:spLocks/>
          </p:cNvSpPr>
          <p:nvPr/>
        </p:nvSpPr>
        <p:spPr>
          <a:xfrm>
            <a:off x="5791200" y="3962400"/>
            <a:ext cx="3048000" cy="1981200"/>
          </a:xfrm>
          <a:prstGeom prst="rect">
            <a:avLst/>
          </a:prstGeom>
          <a:ln>
            <a:solidFill>
              <a:schemeClr val="accent2"/>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400" b="1" dirty="0">
                <a:solidFill>
                  <a:schemeClr val="tx1"/>
                </a:solidFill>
              </a:rPr>
              <a:t>Ms. Sonia Arora</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400" dirty="0">
                <a:solidFill>
                  <a:schemeClr val="tx1"/>
                </a:solidFill>
              </a:rPr>
              <a:t>Assistant Professor</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400" dirty="0">
                <a:solidFill>
                  <a:schemeClr val="tx1"/>
                </a:solidFill>
              </a:rPr>
              <a:t>CSBS Department</a:t>
            </a:r>
          </a:p>
        </p:txBody>
      </p:sp>
      <p:pic>
        <p:nvPicPr>
          <p:cNvPr id="16" name="Picture 4" descr="C:\Users\Manks\Downloads\speak.png">
            <a:extLst>
              <a:ext uri="{FF2B5EF4-FFF2-40B4-BE49-F238E27FC236}">
                <a16:creationId xmlns:a16="http://schemas.microsoft.com/office/drawing/2014/main" id="{1F8F0392-1E07-314D-6AB4-5013021CF837}"/>
              </a:ext>
            </a:extLst>
          </p:cNvPr>
          <p:cNvPicPr>
            <a:picLocks noChangeAspect="1" noChangeArrowheads="1"/>
          </p:cNvPicPr>
          <p:nvPr/>
        </p:nvPicPr>
        <p:blipFill>
          <a:blip r:embed="rId4" cstate="print"/>
          <a:srcRect/>
          <a:stretch>
            <a:fillRect/>
          </a:stretch>
        </p:blipFill>
        <p:spPr bwMode="auto">
          <a:xfrm>
            <a:off x="6477000" y="2590800"/>
            <a:ext cx="1524000" cy="1524000"/>
          </a:xfrm>
          <a:prstGeom prst="rect">
            <a:avLst/>
          </a:prstGeom>
          <a:noFill/>
        </p:spPr>
      </p:pic>
      <p:sp>
        <p:nvSpPr>
          <p:cNvPr id="17" name="Subtitle 2">
            <a:extLst>
              <a:ext uri="{FF2B5EF4-FFF2-40B4-BE49-F238E27FC236}">
                <a16:creationId xmlns:a16="http://schemas.microsoft.com/office/drawing/2014/main" id="{53A3962D-AC60-1F62-C3E4-68769616E3A9}"/>
              </a:ext>
            </a:extLst>
          </p:cNvPr>
          <p:cNvSpPr txBox="1">
            <a:spLocks/>
          </p:cNvSpPr>
          <p:nvPr/>
        </p:nvSpPr>
        <p:spPr>
          <a:xfrm>
            <a:off x="190500" y="3014218"/>
            <a:ext cx="2159294" cy="533400"/>
          </a:xfrm>
          <a:prstGeom prst="rect">
            <a:avLst/>
          </a:prstGeom>
          <a:ln>
            <a:solidFill>
              <a:schemeClr val="accent2"/>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500" b="1" i="0" u="none" strike="noStrike" kern="1200" cap="none" spc="0" normalizeH="0" baseline="0" noProof="0" dirty="0">
                <a:ln>
                  <a:noFill/>
                </a:ln>
                <a:solidFill>
                  <a:schemeClr val="tx1"/>
                </a:solidFill>
                <a:effectLst/>
                <a:uLnTx/>
                <a:uFillTx/>
                <a:latin typeface="+mn-lt"/>
                <a:ea typeface="+mn-ea"/>
                <a:cs typeface="+mn-cs"/>
              </a:rPr>
              <a:t>Unit:</a:t>
            </a:r>
            <a:r>
              <a:rPr kumimoji="0" lang="en-US" sz="2500" b="1" i="0" u="none" strike="noStrike" kern="1200" cap="none" spc="0" normalizeH="0" noProof="0" dirty="0">
                <a:ln>
                  <a:noFill/>
                </a:ln>
                <a:solidFill>
                  <a:schemeClr val="tx1"/>
                </a:solidFill>
                <a:effectLst/>
                <a:uLnTx/>
                <a:uFillTx/>
                <a:latin typeface="+mn-lt"/>
                <a:ea typeface="+mn-ea"/>
                <a:cs typeface="+mn-cs"/>
              </a:rPr>
              <a:t> </a:t>
            </a:r>
            <a:r>
              <a:rPr lang="en-US" sz="2500" b="1" dirty="0">
                <a:solidFill>
                  <a:schemeClr val="tx1"/>
                </a:solidFill>
              </a:rPr>
              <a:t>3</a:t>
            </a:r>
            <a:endParaRPr kumimoji="0" lang="en-US" sz="2500" b="1" i="0" u="none" strike="noStrike" kern="1200" cap="none" spc="0" normalizeH="0" baseline="0" noProof="0" dirty="0">
              <a:ln>
                <a:noFill/>
              </a:ln>
              <a:solidFill>
                <a:schemeClr val="tx1"/>
              </a:solidFill>
              <a:effectLst/>
              <a:uLnTx/>
              <a:uFillTx/>
              <a:latin typeface="+mn-lt"/>
              <a:ea typeface="+mn-ea"/>
              <a:cs typeface="+mn-cs"/>
            </a:endParaRPr>
          </a:p>
        </p:txBody>
      </p:sp>
      <p:sp>
        <p:nvSpPr>
          <p:cNvPr id="18" name="Subtitle 2">
            <a:extLst>
              <a:ext uri="{FF2B5EF4-FFF2-40B4-BE49-F238E27FC236}">
                <a16:creationId xmlns:a16="http://schemas.microsoft.com/office/drawing/2014/main" id="{A054BCEA-A831-03B2-C847-FAC4C89CFC75}"/>
              </a:ext>
            </a:extLst>
          </p:cNvPr>
          <p:cNvSpPr txBox="1">
            <a:spLocks/>
          </p:cNvSpPr>
          <p:nvPr/>
        </p:nvSpPr>
        <p:spPr>
          <a:xfrm>
            <a:off x="152400" y="3810000"/>
            <a:ext cx="4191000" cy="838200"/>
          </a:xfrm>
          <a:prstGeom prst="rect">
            <a:avLst/>
          </a:prstGeom>
          <a:ln>
            <a:solidFill>
              <a:schemeClr val="accent2"/>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000" b="1" i="0" u="none" strike="noStrike" kern="1200" cap="none" spc="0" normalizeH="0" baseline="0" noProof="0" dirty="0">
                <a:ln>
                  <a:noFill/>
                </a:ln>
                <a:solidFill>
                  <a:schemeClr val="tx1"/>
                </a:solidFill>
                <a:effectLst/>
                <a:uLnTx/>
                <a:uFillTx/>
                <a:latin typeface="+mn-lt"/>
                <a:ea typeface="+mn-ea"/>
                <a:cs typeface="+mn-cs"/>
              </a:rPr>
              <a:t>MACHINE</a:t>
            </a:r>
            <a:r>
              <a:rPr kumimoji="0" lang="en-US" sz="2000" b="1" i="0" u="none" strike="noStrike" kern="1200" cap="none" spc="0" normalizeH="0" noProof="0" dirty="0">
                <a:ln>
                  <a:noFill/>
                </a:ln>
                <a:solidFill>
                  <a:schemeClr val="tx1"/>
                </a:solidFill>
                <a:effectLst/>
                <a:uLnTx/>
                <a:uFillTx/>
                <a:latin typeface="+mn-lt"/>
                <a:ea typeface="+mn-ea"/>
                <a:cs typeface="+mn-cs"/>
              </a:rPr>
              <a:t> LEARNING</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000" b="1" dirty="0">
                <a:solidFill>
                  <a:schemeClr val="tx1"/>
                </a:solidFill>
              </a:rPr>
              <a:t>ACSML0501</a:t>
            </a:r>
          </a:p>
        </p:txBody>
      </p:sp>
      <p:sp>
        <p:nvSpPr>
          <p:cNvPr id="19" name="Subtitle 2">
            <a:extLst>
              <a:ext uri="{FF2B5EF4-FFF2-40B4-BE49-F238E27FC236}">
                <a16:creationId xmlns:a16="http://schemas.microsoft.com/office/drawing/2014/main" id="{434B8399-C60C-68E7-BC6C-486760902FED}"/>
              </a:ext>
            </a:extLst>
          </p:cNvPr>
          <p:cNvSpPr txBox="1">
            <a:spLocks/>
          </p:cNvSpPr>
          <p:nvPr/>
        </p:nvSpPr>
        <p:spPr>
          <a:xfrm>
            <a:off x="190500" y="4860036"/>
            <a:ext cx="4191000" cy="975614"/>
          </a:xfrm>
          <a:prstGeom prst="rect">
            <a:avLst/>
          </a:prstGeom>
          <a:ln>
            <a:solidFill>
              <a:schemeClr val="accent2"/>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85000" lnSpcReduction="2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000" b="1" dirty="0">
                <a:solidFill>
                  <a:schemeClr val="tx1"/>
                </a:solidFill>
              </a:rPr>
              <a:t>B Tech  5</a:t>
            </a:r>
            <a:r>
              <a:rPr lang="en-US" sz="2000" b="1" baseline="30000" dirty="0">
                <a:solidFill>
                  <a:schemeClr val="tx1"/>
                </a:solidFill>
              </a:rPr>
              <a:t>th</a:t>
            </a:r>
            <a:r>
              <a:rPr lang="en-US" sz="2000" b="1" dirty="0">
                <a:solidFill>
                  <a:schemeClr val="tx1"/>
                </a:solidFill>
              </a:rPr>
              <a:t> </a:t>
            </a:r>
            <a:r>
              <a:rPr lang="en-US" sz="2000" b="1" dirty="0" err="1">
                <a:solidFill>
                  <a:schemeClr val="tx1"/>
                </a:solidFill>
              </a:rPr>
              <a:t>sem</a:t>
            </a:r>
            <a:r>
              <a:rPr lang="en-US" sz="2000" b="1" dirty="0">
                <a:solidFill>
                  <a:schemeClr val="tx1"/>
                </a:solidFill>
              </a:rPr>
              <a:t> </a:t>
            </a:r>
          </a:p>
          <a:p>
            <a:pPr algn="ctr">
              <a:lnSpc>
                <a:spcPct val="150000"/>
              </a:lnSpc>
              <a:spcAft>
                <a:spcPts val="1000"/>
              </a:spcAft>
            </a:pPr>
            <a:r>
              <a:rPr lang="en-US" sz="2000" b="1" dirty="0">
                <a:solidFill>
                  <a:schemeClr val="tx1"/>
                </a:solidFill>
              </a:rPr>
              <a:t>Computer Science and Engineering (DATA SCIENCE)</a:t>
            </a:r>
            <a:endParaRPr lang="en-IN" sz="2000" b="1" dirty="0">
              <a:solidFill>
                <a:schemeClr val="tx1"/>
              </a:solidFill>
            </a:endParaRPr>
          </a:p>
        </p:txBody>
      </p:sp>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spTree>
    <p:extLst>
      <p:ext uri="{BB962C8B-B14F-4D97-AF65-F5344CB8AC3E}">
        <p14:creationId xmlns:p14="http://schemas.microsoft.com/office/powerpoint/2010/main" val="4158335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graphicFrame>
        <p:nvGraphicFramePr>
          <p:cNvPr id="2" name="Table 1">
            <a:extLst>
              <a:ext uri="{FF2B5EF4-FFF2-40B4-BE49-F238E27FC236}">
                <a16:creationId xmlns:a16="http://schemas.microsoft.com/office/drawing/2014/main" id="{41A609A4-C892-AFB4-F08D-A1EC8BA69A78}"/>
              </a:ext>
            </a:extLst>
          </p:cNvPr>
          <p:cNvGraphicFramePr>
            <a:graphicFrameLocks noGrp="1"/>
          </p:cNvGraphicFramePr>
          <p:nvPr/>
        </p:nvGraphicFramePr>
        <p:xfrm>
          <a:off x="304800" y="1676400"/>
          <a:ext cx="8610596" cy="4190998"/>
        </p:xfrm>
        <a:graphic>
          <a:graphicData uri="http://schemas.openxmlformats.org/drawingml/2006/table">
            <a:tbl>
              <a:tblPr/>
              <a:tblGrid>
                <a:gridCol w="1103992">
                  <a:extLst>
                    <a:ext uri="{9D8B030D-6E8A-4147-A177-3AD203B41FA5}">
                      <a16:colId xmlns:a16="http://schemas.microsoft.com/office/drawing/2014/main" val="20000"/>
                    </a:ext>
                  </a:extLst>
                </a:gridCol>
                <a:gridCol w="597958">
                  <a:extLst>
                    <a:ext uri="{9D8B030D-6E8A-4147-A177-3AD203B41FA5}">
                      <a16:colId xmlns:a16="http://schemas.microsoft.com/office/drawing/2014/main" val="20001"/>
                    </a:ext>
                  </a:extLst>
                </a:gridCol>
                <a:gridCol w="597958">
                  <a:extLst>
                    <a:ext uri="{9D8B030D-6E8A-4147-A177-3AD203B41FA5}">
                      <a16:colId xmlns:a16="http://schemas.microsoft.com/office/drawing/2014/main" val="20002"/>
                    </a:ext>
                  </a:extLst>
                </a:gridCol>
                <a:gridCol w="597958">
                  <a:extLst>
                    <a:ext uri="{9D8B030D-6E8A-4147-A177-3AD203B41FA5}">
                      <a16:colId xmlns:a16="http://schemas.microsoft.com/office/drawing/2014/main" val="20003"/>
                    </a:ext>
                  </a:extLst>
                </a:gridCol>
                <a:gridCol w="597958">
                  <a:extLst>
                    <a:ext uri="{9D8B030D-6E8A-4147-A177-3AD203B41FA5}">
                      <a16:colId xmlns:a16="http://schemas.microsoft.com/office/drawing/2014/main" val="20004"/>
                    </a:ext>
                  </a:extLst>
                </a:gridCol>
                <a:gridCol w="597958">
                  <a:extLst>
                    <a:ext uri="{9D8B030D-6E8A-4147-A177-3AD203B41FA5}">
                      <a16:colId xmlns:a16="http://schemas.microsoft.com/office/drawing/2014/main" val="20005"/>
                    </a:ext>
                  </a:extLst>
                </a:gridCol>
                <a:gridCol w="597958">
                  <a:extLst>
                    <a:ext uri="{9D8B030D-6E8A-4147-A177-3AD203B41FA5}">
                      <a16:colId xmlns:a16="http://schemas.microsoft.com/office/drawing/2014/main" val="20006"/>
                    </a:ext>
                  </a:extLst>
                </a:gridCol>
                <a:gridCol w="597958">
                  <a:extLst>
                    <a:ext uri="{9D8B030D-6E8A-4147-A177-3AD203B41FA5}">
                      <a16:colId xmlns:a16="http://schemas.microsoft.com/office/drawing/2014/main" val="20007"/>
                    </a:ext>
                  </a:extLst>
                </a:gridCol>
                <a:gridCol w="597958">
                  <a:extLst>
                    <a:ext uri="{9D8B030D-6E8A-4147-A177-3AD203B41FA5}">
                      <a16:colId xmlns:a16="http://schemas.microsoft.com/office/drawing/2014/main" val="20008"/>
                    </a:ext>
                  </a:extLst>
                </a:gridCol>
                <a:gridCol w="597958">
                  <a:extLst>
                    <a:ext uri="{9D8B030D-6E8A-4147-A177-3AD203B41FA5}">
                      <a16:colId xmlns:a16="http://schemas.microsoft.com/office/drawing/2014/main" val="20009"/>
                    </a:ext>
                  </a:extLst>
                </a:gridCol>
                <a:gridCol w="705055">
                  <a:extLst>
                    <a:ext uri="{9D8B030D-6E8A-4147-A177-3AD203B41FA5}">
                      <a16:colId xmlns:a16="http://schemas.microsoft.com/office/drawing/2014/main" val="20010"/>
                    </a:ext>
                  </a:extLst>
                </a:gridCol>
                <a:gridCol w="705055">
                  <a:extLst>
                    <a:ext uri="{9D8B030D-6E8A-4147-A177-3AD203B41FA5}">
                      <a16:colId xmlns:a16="http://schemas.microsoft.com/office/drawing/2014/main" val="20011"/>
                    </a:ext>
                  </a:extLst>
                </a:gridCol>
                <a:gridCol w="714872">
                  <a:extLst>
                    <a:ext uri="{9D8B030D-6E8A-4147-A177-3AD203B41FA5}">
                      <a16:colId xmlns:a16="http://schemas.microsoft.com/office/drawing/2014/main" val="20012"/>
                    </a:ext>
                  </a:extLst>
                </a:gridCol>
              </a:tblGrid>
              <a:tr h="644769">
                <a:tc>
                  <a:txBody>
                    <a:bodyPr/>
                    <a:lstStyle/>
                    <a:p>
                      <a:pPr marL="0" marR="0" algn="ctr">
                        <a:lnSpc>
                          <a:spcPct val="115000"/>
                        </a:lnSpc>
                        <a:spcBef>
                          <a:spcPts val="0"/>
                        </a:spcBef>
                        <a:spcAft>
                          <a:spcPts val="0"/>
                        </a:spcAft>
                      </a:pPr>
                      <a:r>
                        <a:rPr lang="en-US" sz="1600" b="1" dirty="0">
                          <a:latin typeface="+mn-lt"/>
                          <a:ea typeface="Calibri"/>
                          <a:cs typeface="Mangal"/>
                        </a:rPr>
                        <a:t>CO.K</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PO4</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PO5</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PO6</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PO7</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PO8</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PO9</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PO10</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PO11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PO12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44769">
                <a:tc>
                  <a:txBody>
                    <a:bodyPr/>
                    <a:lstStyle/>
                    <a:p>
                      <a:pPr marL="0" marR="0" algn="ctr">
                        <a:lnSpc>
                          <a:spcPct val="115000"/>
                        </a:lnSpc>
                        <a:spcBef>
                          <a:spcPts val="0"/>
                        </a:spcBef>
                        <a:spcAft>
                          <a:spcPts val="0"/>
                        </a:spcAft>
                      </a:pPr>
                      <a:r>
                        <a:rPr lang="en-US" sz="1200" b="1" dirty="0">
                          <a:latin typeface="+mn-lt"/>
                          <a:ea typeface="Calibri"/>
                          <a:cs typeface="Mangal"/>
                        </a:rPr>
                        <a:t>ACSML0601.1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44769">
                <a:tc>
                  <a:txBody>
                    <a:bodyPr/>
                    <a:lstStyle/>
                    <a:p>
                      <a:pPr marL="0" marR="0" algn="ctr">
                        <a:lnSpc>
                          <a:spcPct val="115000"/>
                        </a:lnSpc>
                        <a:spcBef>
                          <a:spcPts val="0"/>
                        </a:spcBef>
                        <a:spcAft>
                          <a:spcPts val="1000"/>
                        </a:spcAft>
                      </a:pPr>
                      <a:r>
                        <a:rPr lang="en-US" sz="1200" b="1" dirty="0">
                          <a:latin typeface="+mn-lt"/>
                          <a:ea typeface="Calibri"/>
                          <a:cs typeface="Mangal"/>
                        </a:rPr>
                        <a:t>ACSML0601</a:t>
                      </a:r>
                      <a:r>
                        <a:rPr lang="en-US" sz="1200" b="0" dirty="0">
                          <a:latin typeface="+mn-lt"/>
                          <a:ea typeface="Calibri"/>
                          <a:cs typeface="Mangal"/>
                        </a:rPr>
                        <a:t>.</a:t>
                      </a:r>
                      <a:r>
                        <a:rPr lang="en-US" sz="1200" b="1"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644769">
                <a:tc>
                  <a:txBody>
                    <a:bodyPr/>
                    <a:lstStyle/>
                    <a:p>
                      <a:pPr marL="0" marR="0" algn="ctr">
                        <a:lnSpc>
                          <a:spcPct val="115000"/>
                        </a:lnSpc>
                        <a:spcBef>
                          <a:spcPts val="0"/>
                        </a:spcBef>
                        <a:spcAft>
                          <a:spcPts val="1000"/>
                        </a:spcAft>
                      </a:pPr>
                      <a:r>
                        <a:rPr lang="en-US" sz="1200" b="1" dirty="0">
                          <a:latin typeface="+mn-lt"/>
                          <a:ea typeface="Calibri"/>
                          <a:cs typeface="Mangal"/>
                        </a:rPr>
                        <a:t>ACSML0601.3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644769">
                <a:tc>
                  <a:txBody>
                    <a:bodyPr/>
                    <a:lstStyle/>
                    <a:p>
                      <a:pPr marL="0" marR="0" algn="ctr">
                        <a:lnSpc>
                          <a:spcPct val="115000"/>
                        </a:lnSpc>
                        <a:spcBef>
                          <a:spcPts val="0"/>
                        </a:spcBef>
                        <a:spcAft>
                          <a:spcPts val="1000"/>
                        </a:spcAft>
                      </a:pPr>
                      <a:r>
                        <a:rPr lang="en-US" sz="1200" b="1" dirty="0">
                          <a:latin typeface="+mn-lt"/>
                          <a:ea typeface="Calibri"/>
                          <a:cs typeface="Mangal"/>
                        </a:rPr>
                        <a:t>ACSML0601.4</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44769">
                <a:tc>
                  <a:txBody>
                    <a:bodyPr/>
                    <a:lstStyle/>
                    <a:p>
                      <a:pPr marL="0" marR="0" algn="ctr">
                        <a:lnSpc>
                          <a:spcPct val="115000"/>
                        </a:lnSpc>
                        <a:spcBef>
                          <a:spcPts val="0"/>
                        </a:spcBef>
                        <a:spcAft>
                          <a:spcPts val="1000"/>
                        </a:spcAft>
                      </a:pPr>
                      <a:r>
                        <a:rPr lang="en-US" sz="1200" b="1" dirty="0">
                          <a:latin typeface="+mn-lt"/>
                          <a:ea typeface="Calibri"/>
                          <a:cs typeface="Mangal"/>
                        </a:rPr>
                        <a:t>ACSML0601.5</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3</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a:latin typeface="+mn-lt"/>
                          <a:ea typeface="Calibri"/>
                          <a:cs typeface="Mangal"/>
                        </a:rPr>
                        <a:t>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0" dirty="0">
                          <a:latin typeface="+mn-lt"/>
                          <a:ea typeface="Calibri"/>
                          <a:cs typeface="Mangal"/>
                        </a:rPr>
                        <a:t>1</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322384">
                <a:tc>
                  <a:txBody>
                    <a:bodyPr/>
                    <a:lstStyle/>
                    <a:p>
                      <a:pPr marL="0" marR="0" algn="ctr">
                        <a:lnSpc>
                          <a:spcPct val="115000"/>
                        </a:lnSpc>
                        <a:spcBef>
                          <a:spcPts val="0"/>
                        </a:spcBef>
                        <a:spcAft>
                          <a:spcPts val="1000"/>
                        </a:spcAft>
                      </a:pPr>
                      <a:r>
                        <a:rPr lang="en-US" sz="1600" b="0">
                          <a:latin typeface="+mn-lt"/>
                          <a:ea typeface="Calibri"/>
                          <a:cs typeface="Mangal"/>
                        </a:rPr>
                        <a:t>AVG</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2.8</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2.2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1.6</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2.2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1.6</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1.8</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1.2</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0.4</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1.4</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0.8</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0.8</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1.6</a:t>
                      </a:r>
                    </a:p>
                  </a:txBody>
                  <a:tcPr marL="68239" marR="682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 name="Rectangle 1">
            <a:extLst>
              <a:ext uri="{FF2B5EF4-FFF2-40B4-BE49-F238E27FC236}">
                <a16:creationId xmlns:a16="http://schemas.microsoft.com/office/drawing/2014/main" id="{EDFF27EA-AB7E-5538-3299-8E487C2C8D79}"/>
              </a:ext>
            </a:extLst>
          </p:cNvPr>
          <p:cNvSpPr>
            <a:spLocks noChangeArrowheads="1"/>
          </p:cNvSpPr>
          <p:nvPr/>
        </p:nvSpPr>
        <p:spPr bwMode="auto">
          <a:xfrm>
            <a:off x="609600" y="990600"/>
            <a:ext cx="8610600" cy="52322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800" i="0" u="none" strike="noStrike" cap="none" normalizeH="0" baseline="0" dirty="0">
                <a:ln>
                  <a:noFill/>
                </a:ln>
                <a:solidFill>
                  <a:schemeClr val="tx1"/>
                </a:solidFill>
                <a:effectLst/>
                <a:ea typeface="Calibri" pitchFamily="34" charset="0"/>
                <a:cs typeface="Times New Roman" pitchFamily="18" charset="0"/>
              </a:rPr>
              <a:t>Correlation Matrix of CO with PO</a:t>
            </a:r>
            <a:endParaRPr kumimoji="0" lang="en-US" sz="2800" i="0" u="none" strike="noStrike" cap="none" normalizeH="0" baseline="0" dirty="0">
              <a:ln>
                <a:noFill/>
              </a:ln>
              <a:solidFill>
                <a:schemeClr val="tx1"/>
              </a:solidFill>
              <a:effectLst/>
              <a:cs typeface="Arial" pitchFamily="34" charset="0"/>
            </a:endParaRPr>
          </a:p>
        </p:txBody>
      </p:sp>
      <p:sp>
        <p:nvSpPr>
          <p:cNvPr id="4" name="Title 1">
            <a:extLst>
              <a:ext uri="{FF2B5EF4-FFF2-40B4-BE49-F238E27FC236}">
                <a16:creationId xmlns:a16="http://schemas.microsoft.com/office/drawing/2014/main" id="{E6B70368-37E7-06FC-ED12-3F2AF38E9F51}"/>
              </a:ext>
            </a:extLst>
          </p:cNvPr>
          <p:cNvSpPr txBox="1">
            <a:spLocks/>
          </p:cNvSpPr>
          <p:nvPr/>
        </p:nvSpPr>
        <p:spPr>
          <a:xfrm>
            <a:off x="2338041" y="59511"/>
            <a:ext cx="5839519"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chemeClr val="dk1"/>
                </a:solidFill>
                <a:effectLst/>
                <a:uLnTx/>
                <a:uFillTx/>
                <a:latin typeface="+mn-lt"/>
                <a:ea typeface="+mn-ea"/>
                <a:cs typeface="+mn-cs"/>
              </a:rPr>
              <a:t>CO-PO and PSO Mapping</a:t>
            </a:r>
          </a:p>
        </p:txBody>
      </p:sp>
    </p:spTree>
    <p:extLst>
      <p:ext uri="{BB962C8B-B14F-4D97-AF65-F5344CB8AC3E}">
        <p14:creationId xmlns:p14="http://schemas.microsoft.com/office/powerpoint/2010/main" val="3201920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idx="1"/>
          </p:nvPr>
        </p:nvSpPr>
        <p:spPr>
          <a:xfrm>
            <a:off x="533400" y="1738312"/>
            <a:ext cx="8229600" cy="3476239"/>
          </a:xfrm>
        </p:spPr>
        <p:txBody>
          <a:bodyPr>
            <a:normAutofit/>
          </a:bodyPr>
          <a:lstStyle/>
          <a:p>
            <a:pPr algn="just"/>
            <a:r>
              <a:rPr lang="en-US" sz="2800" b="1" dirty="0"/>
              <a:t>PSO1</a:t>
            </a:r>
            <a:r>
              <a:rPr lang="en-US" sz="2800" dirty="0"/>
              <a:t>-Apply Artificial Intelligence and its applications to design intelligent systems for the betterment of society.</a:t>
            </a:r>
          </a:p>
          <a:p>
            <a:pPr algn="just"/>
            <a:r>
              <a:rPr lang="en-US" sz="2800" b="1" dirty="0"/>
              <a:t>PSO2</a:t>
            </a:r>
            <a:r>
              <a:rPr lang="en-US" sz="2800" dirty="0"/>
              <a:t>-Develop AI-based innovative solutions demonstrating research, entrepreneurship, professional ethics, and communication skills.</a:t>
            </a:r>
          </a:p>
          <a:p>
            <a:pPr algn="just"/>
            <a:r>
              <a:rPr lang="en-US" sz="2800" b="1" dirty="0"/>
              <a:t>PSO3</a:t>
            </a:r>
            <a:r>
              <a:rPr lang="en-US" sz="2800" dirty="0"/>
              <a:t>-Demonstrate competency in AI by working in a team and engaging in life-long learning.	</a:t>
            </a:r>
          </a:p>
          <a:p>
            <a:pPr marL="0" indent="0" algn="just">
              <a:buNone/>
            </a:pPr>
            <a:endParaRPr lang="en-US" dirty="0"/>
          </a:p>
        </p:txBody>
      </p:sp>
      <p:sp>
        <p:nvSpPr>
          <p:cNvPr id="7" name="Title 1"/>
          <p:cNvSpPr txBox="1">
            <a:spLocks/>
          </p:cNvSpPr>
          <p:nvPr/>
        </p:nvSpPr>
        <p:spPr>
          <a:xfrm>
            <a:off x="2338041" y="49808"/>
            <a:ext cx="5839519"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effectLst/>
                <a:latin typeface="Calibri" panose="020F0502020204030204" pitchFamily="34" charset="0"/>
                <a:ea typeface="Calibri" panose="020F0502020204030204" pitchFamily="34" charset="0"/>
                <a:cs typeface="Mangal" panose="02040503050203030202" pitchFamily="18" charset="0"/>
              </a:rPr>
              <a:t>Program Specific Outcomes</a:t>
            </a:r>
            <a:endParaRPr kumimoji="0" lang="en-US" sz="3200" b="0" i="0" u="none" strike="noStrike" kern="1200" cap="none" spc="0" normalizeH="0" baseline="0" noProof="0" dirty="0">
              <a:ln>
                <a:noFill/>
              </a:ln>
              <a:solidFill>
                <a:schemeClr val="dk1"/>
              </a:solidFill>
              <a:effectLst/>
              <a:uLnTx/>
              <a:uFillTx/>
              <a:latin typeface="+mn-lt"/>
              <a:ea typeface="+mn-ea"/>
              <a:cs typeface="+mn-cs"/>
            </a:endParaRPr>
          </a:p>
        </p:txBody>
      </p:sp>
      <p:sp>
        <p:nvSpPr>
          <p:cNvPr id="5" name="Date Placeholder 4">
            <a:extLst>
              <a:ext uri="{FF2B5EF4-FFF2-40B4-BE49-F238E27FC236}">
                <a16:creationId xmlns:a16="http://schemas.microsoft.com/office/drawing/2014/main" id="{EB2A02D2-9C42-E01A-7C4A-8F9EAB60465C}"/>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EFF9E2D5-6B8E-6560-501C-C2B9B9151BB9}"/>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77BC4122-D9FE-582A-7702-0C9C58414FE8}"/>
              </a:ext>
            </a:extLst>
          </p:cNvPr>
          <p:cNvSpPr>
            <a:spLocks noGrp="1"/>
          </p:cNvSpPr>
          <p:nvPr>
            <p:ph type="sldNum" sz="quarter" idx="12"/>
          </p:nvPr>
        </p:nvSpPr>
        <p:spPr/>
        <p:txBody>
          <a:bodyPr/>
          <a:lstStyle/>
          <a:p>
            <a:endParaRPr lang="en-US" dirty="0"/>
          </a:p>
        </p:txBody>
      </p:sp>
      <p:sp>
        <p:nvSpPr>
          <p:cNvPr id="13" name="TextBox 12">
            <a:extLst>
              <a:ext uri="{FF2B5EF4-FFF2-40B4-BE49-F238E27FC236}">
                <a16:creationId xmlns:a16="http://schemas.microsoft.com/office/drawing/2014/main" id="{45A48D02-E34D-351B-8231-10B465CAA9F3}"/>
              </a:ext>
            </a:extLst>
          </p:cNvPr>
          <p:cNvSpPr txBox="1"/>
          <p:nvPr/>
        </p:nvSpPr>
        <p:spPr>
          <a:xfrm>
            <a:off x="2187146" y="3207263"/>
            <a:ext cx="4646140" cy="369332"/>
          </a:xfrm>
          <a:prstGeom prst="rect">
            <a:avLst/>
          </a:prstGeom>
          <a:noFill/>
        </p:spPr>
        <p:txBody>
          <a:bodyPr wrap="square">
            <a:spAutoFit/>
          </a:bodyPr>
          <a:lstStyle/>
          <a:p>
            <a:fld id="{B6F15528-21DE-4FAA-801E-634DDDAF4B2B}" type="slidenum">
              <a:rPr lang="en-US" smtClean="0"/>
              <a:pPr/>
              <a:t>11</a:t>
            </a:fld>
            <a:endParaRPr lang="en-US" dirty="0"/>
          </a:p>
        </p:txBody>
      </p:sp>
    </p:spTree>
    <p:extLst>
      <p:ext uri="{BB962C8B-B14F-4D97-AF65-F5344CB8AC3E}">
        <p14:creationId xmlns:p14="http://schemas.microsoft.com/office/powerpoint/2010/main" val="3296954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1000" fill="hold"/>
                                        <p:tgtEl>
                                          <p:spTgt spid="9">
                                            <p:txEl>
                                              <p:pRg st="0" end="0"/>
                                            </p:txEl>
                                          </p:spTgt>
                                        </p:tgtEl>
                                        <p:attrNameLst>
                                          <p:attrName>r</p:attrName>
                                        </p:attrNameLst>
                                      </p:cBhvr>
                                    </p:animRot>
                                  </p:childTnLst>
                                </p:cTn>
                              </p:par>
                              <p:par>
                                <p:cTn id="7" presetID="8" presetClass="emph" presetSubtype="0" fill="hold" nodeType="withEffect">
                                  <p:stCondLst>
                                    <p:cond delay="0"/>
                                  </p:stCondLst>
                                  <p:childTnLst>
                                    <p:animRot by="21600000">
                                      <p:cBhvr>
                                        <p:cTn id="8" dur="1000" fill="hold"/>
                                        <p:tgtEl>
                                          <p:spTgt spid="9">
                                            <p:txEl>
                                              <p:pRg st="1" end="1"/>
                                            </p:txEl>
                                          </p:spTgt>
                                        </p:tgtEl>
                                        <p:attrNameLst>
                                          <p:attrName>r</p:attrName>
                                        </p:attrNameLst>
                                      </p:cBhvr>
                                    </p:animRot>
                                  </p:childTnLst>
                                </p:cTn>
                              </p:par>
                              <p:par>
                                <p:cTn id="9" presetID="8" presetClass="emph" presetSubtype="0" fill="hold" nodeType="withEffect">
                                  <p:stCondLst>
                                    <p:cond delay="0"/>
                                  </p:stCondLst>
                                  <p:childTnLst>
                                    <p:animRot by="21600000">
                                      <p:cBhvr>
                                        <p:cTn id="10" dur="1000" fill="hold"/>
                                        <p:tgtEl>
                                          <p:spTgt spid="9">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844776" y="85274"/>
            <a:ext cx="4826049" cy="515251"/>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t">
            <a:noAutofit/>
          </a:bodyPr>
          <a:lstStyle/>
          <a:p>
            <a:pPr algn="ctr">
              <a:spcBef>
                <a:spcPct val="0"/>
              </a:spcBef>
              <a:defRPr/>
            </a:pPr>
            <a:r>
              <a:rPr lang="en-US" sz="3000" dirty="0"/>
              <a:t>CO-PO and PSO Mapping</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16385" name="Rectangle 1"/>
          <p:cNvSpPr>
            <a:spLocks noChangeArrowheads="1"/>
          </p:cNvSpPr>
          <p:nvPr/>
        </p:nvSpPr>
        <p:spPr bwMode="auto">
          <a:xfrm>
            <a:off x="457200" y="1107994"/>
            <a:ext cx="8686800" cy="52322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kumimoji="0" lang="en-US" sz="2800" i="0" strike="noStrike" cap="none" normalizeH="0" baseline="0" dirty="0">
                <a:ln>
                  <a:noFill/>
                </a:ln>
                <a:solidFill>
                  <a:schemeClr val="tx1"/>
                </a:solidFill>
                <a:effectLst/>
                <a:ea typeface="Calibri" pitchFamily="34" charset="0"/>
                <a:cs typeface="Times New Roman" pitchFamily="18" charset="0"/>
              </a:rPr>
              <a:t>Matrix of  CO/PSO:</a:t>
            </a:r>
            <a:endParaRPr kumimoji="0" lang="en-US" sz="2800" i="0" strike="noStrike" cap="none" normalizeH="0" baseline="0" dirty="0">
              <a:ln>
                <a:noFill/>
              </a:ln>
              <a:solidFill>
                <a:schemeClr val="tx1"/>
              </a:solidFill>
              <a:effectLst/>
              <a:cs typeface="Arial" pitchFamily="34" charset="0"/>
            </a:endParaRPr>
          </a:p>
        </p:txBody>
      </p:sp>
      <p:graphicFrame>
        <p:nvGraphicFramePr>
          <p:cNvPr id="8" name="Table 7"/>
          <p:cNvGraphicFramePr>
            <a:graphicFrameLocks noGrp="1"/>
          </p:cNvGraphicFramePr>
          <p:nvPr/>
        </p:nvGraphicFramePr>
        <p:xfrm>
          <a:off x="609600" y="1752598"/>
          <a:ext cx="8077199" cy="3658340"/>
        </p:xfrm>
        <a:graphic>
          <a:graphicData uri="http://schemas.openxmlformats.org/drawingml/2006/table">
            <a:tbl>
              <a:tblPr/>
              <a:tblGrid>
                <a:gridCol w="1946306">
                  <a:extLst>
                    <a:ext uri="{9D8B030D-6E8A-4147-A177-3AD203B41FA5}">
                      <a16:colId xmlns:a16="http://schemas.microsoft.com/office/drawing/2014/main" val="20000"/>
                    </a:ext>
                  </a:extLst>
                </a:gridCol>
                <a:gridCol w="2043631">
                  <a:extLst>
                    <a:ext uri="{9D8B030D-6E8A-4147-A177-3AD203B41FA5}">
                      <a16:colId xmlns:a16="http://schemas.microsoft.com/office/drawing/2014/main" val="20001"/>
                    </a:ext>
                  </a:extLst>
                </a:gridCol>
                <a:gridCol w="2043631">
                  <a:extLst>
                    <a:ext uri="{9D8B030D-6E8A-4147-A177-3AD203B41FA5}">
                      <a16:colId xmlns:a16="http://schemas.microsoft.com/office/drawing/2014/main" val="20002"/>
                    </a:ext>
                  </a:extLst>
                </a:gridCol>
                <a:gridCol w="2043631">
                  <a:extLst>
                    <a:ext uri="{9D8B030D-6E8A-4147-A177-3AD203B41FA5}">
                      <a16:colId xmlns:a16="http://schemas.microsoft.com/office/drawing/2014/main" val="20003"/>
                    </a:ext>
                  </a:extLst>
                </a:gridCol>
              </a:tblGrid>
              <a:tr h="522620">
                <a:tc>
                  <a:txBody>
                    <a:bodyPr/>
                    <a:lstStyle/>
                    <a:p>
                      <a:pPr marL="0" marR="0" algn="ctr">
                        <a:lnSpc>
                          <a:spcPct val="115000"/>
                        </a:lnSpc>
                        <a:spcBef>
                          <a:spcPts val="0"/>
                        </a:spcBef>
                        <a:spcAft>
                          <a:spcPts val="0"/>
                        </a:spcAft>
                      </a:pPr>
                      <a:endParaRPr lang="en-US" sz="1600" dirty="0">
                        <a:latin typeface="+mn-lt"/>
                        <a:ea typeface="Calibri"/>
                        <a:cs typeface="Mangal"/>
                      </a:endParaRP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PSO1</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PSO2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a:latin typeface="+mn-lt"/>
                          <a:ea typeface="Calibri"/>
                          <a:cs typeface="Mangal"/>
                        </a:rPr>
                        <a:t>PSO3</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522620">
                <a:tc>
                  <a:txBody>
                    <a:bodyPr/>
                    <a:lstStyle/>
                    <a:p>
                      <a:pPr marL="0" marR="0" algn="ctr">
                        <a:lnSpc>
                          <a:spcPct val="115000"/>
                        </a:lnSpc>
                        <a:spcBef>
                          <a:spcPts val="0"/>
                        </a:spcBef>
                        <a:spcAft>
                          <a:spcPts val="0"/>
                        </a:spcAft>
                      </a:pPr>
                      <a:r>
                        <a:rPr lang="en-US" sz="1600" b="1" dirty="0">
                          <a:latin typeface="+mn-lt"/>
                          <a:ea typeface="Calibri"/>
                          <a:cs typeface="Mangal"/>
                        </a:rPr>
                        <a:t>ACSML0601.1</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3</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3</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22620">
                <a:tc>
                  <a:txBody>
                    <a:bodyPr/>
                    <a:lstStyle/>
                    <a:p>
                      <a:pPr marL="0" marR="0" algn="ctr">
                        <a:lnSpc>
                          <a:spcPct val="115000"/>
                        </a:lnSpc>
                        <a:spcBef>
                          <a:spcPts val="0"/>
                        </a:spcBef>
                        <a:spcAft>
                          <a:spcPts val="0"/>
                        </a:spcAft>
                      </a:pPr>
                      <a:r>
                        <a:rPr lang="en-US" sz="1600" b="0" dirty="0">
                          <a:latin typeface="+mn-lt"/>
                          <a:ea typeface="Calibri"/>
                          <a:cs typeface="Mangal"/>
                        </a:rPr>
                        <a:t>ACSML0601.2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3</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22620">
                <a:tc>
                  <a:txBody>
                    <a:bodyPr/>
                    <a:lstStyle/>
                    <a:p>
                      <a:pPr marL="0" marR="0" algn="ctr">
                        <a:lnSpc>
                          <a:spcPct val="115000"/>
                        </a:lnSpc>
                        <a:spcBef>
                          <a:spcPts val="0"/>
                        </a:spcBef>
                        <a:spcAft>
                          <a:spcPts val="0"/>
                        </a:spcAft>
                      </a:pPr>
                      <a:r>
                        <a:rPr lang="en-US" sz="1600" b="0" dirty="0">
                          <a:latin typeface="+mn-lt"/>
                          <a:ea typeface="Calibri"/>
                          <a:cs typeface="Mangal"/>
                        </a:rPr>
                        <a:t>ACSML0601.3</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a:latin typeface="+mn-lt"/>
                          <a:ea typeface="Calibri"/>
                          <a:cs typeface="Mangal"/>
                        </a:rPr>
                        <a:t>3</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3</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22620">
                <a:tc>
                  <a:txBody>
                    <a:bodyPr/>
                    <a:lstStyle/>
                    <a:p>
                      <a:pPr marL="0" marR="0" algn="ctr">
                        <a:lnSpc>
                          <a:spcPct val="115000"/>
                        </a:lnSpc>
                        <a:spcBef>
                          <a:spcPts val="0"/>
                        </a:spcBef>
                        <a:spcAft>
                          <a:spcPts val="0"/>
                        </a:spcAft>
                      </a:pPr>
                      <a:r>
                        <a:rPr lang="en-US" sz="1600" b="0" dirty="0">
                          <a:latin typeface="+mn-lt"/>
                          <a:ea typeface="Calibri"/>
                          <a:cs typeface="Mangal"/>
                        </a:rPr>
                        <a:t>ACSML0601.4</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a:latin typeface="+mn-lt"/>
                          <a:ea typeface="Calibri"/>
                          <a:cs typeface="Mangal"/>
                        </a:rPr>
                        <a:t>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1</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1</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22620">
                <a:tc>
                  <a:txBody>
                    <a:bodyPr/>
                    <a:lstStyle/>
                    <a:p>
                      <a:pPr marL="0" marR="0" algn="ctr">
                        <a:lnSpc>
                          <a:spcPct val="115000"/>
                        </a:lnSpc>
                        <a:spcBef>
                          <a:spcPts val="0"/>
                        </a:spcBef>
                        <a:spcAft>
                          <a:spcPts val="0"/>
                        </a:spcAft>
                      </a:pPr>
                      <a:r>
                        <a:rPr lang="en-US" sz="1600" b="0" dirty="0">
                          <a:latin typeface="+mn-lt"/>
                          <a:ea typeface="Calibri"/>
                          <a:cs typeface="Mangal"/>
                        </a:rPr>
                        <a:t>ACSML0601.5</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a:latin typeface="+mn-lt"/>
                          <a:ea typeface="Calibri"/>
                          <a:cs typeface="Mangal"/>
                        </a:rPr>
                        <a:t>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a:latin typeface="+mn-lt"/>
                          <a:ea typeface="Calibri"/>
                          <a:cs typeface="Mangal"/>
                        </a:rPr>
                        <a:t>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1</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522620">
                <a:tc>
                  <a:txBody>
                    <a:bodyPr/>
                    <a:lstStyle/>
                    <a:p>
                      <a:pPr marL="0" marR="0" algn="ctr">
                        <a:lnSpc>
                          <a:spcPct val="115000"/>
                        </a:lnSpc>
                        <a:spcBef>
                          <a:spcPts val="0"/>
                        </a:spcBef>
                        <a:spcAft>
                          <a:spcPts val="0"/>
                        </a:spcAft>
                      </a:pPr>
                      <a:r>
                        <a:rPr lang="en-US" sz="1600" b="0" dirty="0">
                          <a:latin typeface="+mn-lt"/>
                          <a:ea typeface="Calibri"/>
                          <a:cs typeface="Mangal"/>
                        </a:rPr>
                        <a:t>AVG</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a:latin typeface="+mn-lt"/>
                          <a:ea typeface="Calibri"/>
                          <a:cs typeface="Mangal"/>
                        </a:rPr>
                        <a:t>2.6</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a:latin typeface="+mn-lt"/>
                          <a:ea typeface="Calibri"/>
                          <a:cs typeface="Mangal"/>
                        </a:rPr>
                        <a:t>1.8</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latin typeface="+mn-lt"/>
                          <a:ea typeface="Calibri"/>
                          <a:cs typeface="Mangal"/>
                        </a:rPr>
                        <a:t>2</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5" name="Date Placeholder 4">
            <a:extLst>
              <a:ext uri="{FF2B5EF4-FFF2-40B4-BE49-F238E27FC236}">
                <a16:creationId xmlns:a16="http://schemas.microsoft.com/office/drawing/2014/main" id="{4DD9ED12-4B3D-250D-E34D-774656ECD4C1}"/>
              </a:ext>
            </a:extLst>
          </p:cNvPr>
          <p:cNvSpPr>
            <a:spLocks noGrp="1"/>
          </p:cNvSpPr>
          <p:nvPr>
            <p:ph type="dt" sz="half" idx="10"/>
          </p:nvPr>
        </p:nvSpPr>
        <p:spPr/>
        <p:txBody>
          <a:bodyPr/>
          <a:lstStyle/>
          <a:p>
            <a:fld id="{32C74888-3784-654C-98B9-F419E2378003}" type="datetime1">
              <a:rPr lang="en-IN" smtClean="0"/>
              <a:t>01/07/24</a:t>
            </a:fld>
            <a:endParaRPr lang="en-US"/>
          </a:p>
        </p:txBody>
      </p:sp>
      <p:sp>
        <p:nvSpPr>
          <p:cNvPr id="6" name="Footer Placeholder 5">
            <a:extLst>
              <a:ext uri="{FF2B5EF4-FFF2-40B4-BE49-F238E27FC236}">
                <a16:creationId xmlns:a16="http://schemas.microsoft.com/office/drawing/2014/main" id="{976A7686-2610-F362-6F67-E8BDD02F0D35}"/>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3F1D163E-712E-B7C2-AAC8-96B4BA2D0531}"/>
              </a:ext>
            </a:extLst>
          </p:cNvPr>
          <p:cNvSpPr>
            <a:spLocks noGrp="1"/>
          </p:cNvSpPr>
          <p:nvPr>
            <p:ph type="sldNum" sz="quarter" idx="12"/>
          </p:nvPr>
        </p:nvSpPr>
        <p:spPr/>
        <p:txBody>
          <a:bodyPr/>
          <a:lstStyle/>
          <a:p>
            <a:fld id="{B6F15528-21DE-4FAA-801E-634DDDAF4B2B}" type="slidenum">
              <a:rPr lang="en-US" smtClean="0"/>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idx="1"/>
          </p:nvPr>
        </p:nvSpPr>
        <p:spPr>
          <a:xfrm>
            <a:off x="419100" y="1447800"/>
            <a:ext cx="8305800" cy="3810000"/>
          </a:xfrm>
        </p:spPr>
        <p:txBody>
          <a:bodyPr>
            <a:normAutofit fontScale="92500" lnSpcReduction="10000"/>
          </a:bodyPr>
          <a:lstStyle/>
          <a:p>
            <a:pPr algn="just"/>
            <a:r>
              <a:rPr lang="en-US" b="1" dirty="0"/>
              <a:t>PEO1-</a:t>
            </a:r>
            <a:r>
              <a:rPr lang="en-US" dirty="0"/>
              <a:t>Engage in successful professional practices in the area of Artificial Intelligence and pursue higher education and research.</a:t>
            </a:r>
          </a:p>
          <a:p>
            <a:pPr algn="just"/>
            <a:endParaRPr lang="en-US" dirty="0"/>
          </a:p>
          <a:p>
            <a:pPr algn="just"/>
            <a:r>
              <a:rPr lang="en-US" b="1" dirty="0"/>
              <a:t>PEO2</a:t>
            </a:r>
            <a:r>
              <a:rPr lang="en-US" dirty="0"/>
              <a:t>-Demonstrate effective leadership and communicate as an individual and as a team in the workspace and society.</a:t>
            </a:r>
          </a:p>
          <a:p>
            <a:pPr algn="just"/>
            <a:endParaRPr lang="en-US" dirty="0"/>
          </a:p>
          <a:p>
            <a:pPr algn="just"/>
            <a:r>
              <a:rPr lang="en-US" b="1" dirty="0"/>
              <a:t>PEO3-</a:t>
            </a:r>
            <a:r>
              <a:rPr lang="en-US" dirty="0"/>
              <a:t>Pursue life-long learning in developing AI-based innovative solutions for the betterment of society.</a:t>
            </a:r>
            <a:endParaRPr lang="en-IN" dirty="0"/>
          </a:p>
        </p:txBody>
      </p:sp>
      <p:sp>
        <p:nvSpPr>
          <p:cNvPr id="7" name="Title 1"/>
          <p:cNvSpPr txBox="1">
            <a:spLocks/>
          </p:cNvSpPr>
          <p:nvPr/>
        </p:nvSpPr>
        <p:spPr>
          <a:xfrm>
            <a:off x="2338041" y="65297"/>
            <a:ext cx="5839519" cy="515251"/>
          </a:xfrm>
          <a:prstGeom prst="rect">
            <a:avLst/>
          </a:prstGeom>
          <a:no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800" dirty="0"/>
              <a:t>Program Educational Objectives </a:t>
            </a:r>
            <a:endParaRPr kumimoji="0" lang="en-US" sz="2800" b="0" i="0" u="none" strike="noStrike" kern="1200" cap="none" spc="0" normalizeH="0" baseline="0" noProof="0" dirty="0">
              <a:ln>
                <a:noFill/>
              </a:ln>
              <a:solidFill>
                <a:schemeClr val="dk1"/>
              </a:solidFill>
              <a:effectLst/>
              <a:uLnTx/>
              <a:uFillTx/>
              <a:latin typeface="+mn-lt"/>
              <a:ea typeface="+mn-ea"/>
              <a:cs typeface="+mn-cs"/>
            </a:endParaRPr>
          </a:p>
        </p:txBody>
      </p:sp>
      <p:sp>
        <p:nvSpPr>
          <p:cNvPr id="5" name="Date Placeholder 4">
            <a:extLst>
              <a:ext uri="{FF2B5EF4-FFF2-40B4-BE49-F238E27FC236}">
                <a16:creationId xmlns:a16="http://schemas.microsoft.com/office/drawing/2014/main" id="{59014267-09D6-71F4-FDDC-853FC1E17F64}"/>
              </a:ext>
            </a:extLst>
          </p:cNvPr>
          <p:cNvSpPr>
            <a:spLocks noGrp="1"/>
          </p:cNvSpPr>
          <p:nvPr>
            <p:ph type="dt" sz="half" idx="10"/>
          </p:nvPr>
        </p:nvSpPr>
        <p:spPr/>
        <p:txBody>
          <a:bodyPr/>
          <a:lstStyle/>
          <a:p>
            <a:fld id="{44D298A3-9E0A-7B45-AADC-8AEF7323C504}" type="datetime1">
              <a:rPr lang="en-IN" smtClean="0"/>
              <a:t>01/07/24</a:t>
            </a:fld>
            <a:endParaRPr lang="en-US"/>
          </a:p>
        </p:txBody>
      </p:sp>
      <p:sp>
        <p:nvSpPr>
          <p:cNvPr id="6" name="Footer Placeholder 5">
            <a:extLst>
              <a:ext uri="{FF2B5EF4-FFF2-40B4-BE49-F238E27FC236}">
                <a16:creationId xmlns:a16="http://schemas.microsoft.com/office/drawing/2014/main" id="{97F18EAD-9487-885C-0FE0-5BC7C88D3203}"/>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405787F6-3E09-FB5F-2057-EBFC6F840ED6}"/>
              </a:ext>
            </a:extLst>
          </p:cNvPr>
          <p:cNvSpPr>
            <a:spLocks noGrp="1"/>
          </p:cNvSpPr>
          <p:nvPr>
            <p:ph type="sldNum" sz="quarter" idx="12"/>
          </p:nvPr>
        </p:nvSpPr>
        <p:spPr/>
        <p:txBody>
          <a:bodyPr/>
          <a:lstStyle/>
          <a:p>
            <a:fld id="{B6F15528-21DE-4FAA-801E-634DDDAF4B2B}" type="slidenum">
              <a:rPr lang="en-US" smtClean="0"/>
              <a:pPr/>
              <a:t>13</a:t>
            </a:fld>
            <a:endParaRPr lang="en-US"/>
          </a:p>
        </p:txBody>
      </p:sp>
    </p:spTree>
    <p:extLst>
      <p:ext uri="{BB962C8B-B14F-4D97-AF65-F5344CB8AC3E}">
        <p14:creationId xmlns:p14="http://schemas.microsoft.com/office/powerpoint/2010/main" val="3676443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1000" fill="hold"/>
                                        <p:tgtEl>
                                          <p:spTgt spid="9">
                                            <p:txEl>
                                              <p:pRg st="0" end="0"/>
                                            </p:txEl>
                                          </p:spTgt>
                                        </p:tgtEl>
                                        <p:attrNameLst>
                                          <p:attrName>r</p:attrName>
                                        </p:attrNameLst>
                                      </p:cBhvr>
                                    </p:animRot>
                                  </p:childTnLst>
                                </p:cTn>
                              </p:par>
                              <p:par>
                                <p:cTn id="7" presetID="8" presetClass="emph" presetSubtype="0" fill="hold" nodeType="withEffect">
                                  <p:stCondLst>
                                    <p:cond delay="0"/>
                                  </p:stCondLst>
                                  <p:childTnLst>
                                    <p:animRot by="21600000">
                                      <p:cBhvr>
                                        <p:cTn id="8" dur="1000" fill="hold"/>
                                        <p:tgtEl>
                                          <p:spTgt spid="9">
                                            <p:txEl>
                                              <p:pRg st="2" end="2"/>
                                            </p:txEl>
                                          </p:spTgt>
                                        </p:tgtEl>
                                        <p:attrNameLst>
                                          <p:attrName>r</p:attrName>
                                        </p:attrNameLst>
                                      </p:cBhvr>
                                    </p:animRot>
                                  </p:childTnLst>
                                </p:cTn>
                              </p:par>
                              <p:par>
                                <p:cTn id="9" presetID="8" presetClass="emph" presetSubtype="0" fill="hold" nodeType="withEffect">
                                  <p:stCondLst>
                                    <p:cond delay="0"/>
                                  </p:stCondLst>
                                  <p:childTnLst>
                                    <p:animRot by="21600000">
                                      <p:cBhvr>
                                        <p:cTn id="10" dur="1000" fill="hold"/>
                                        <p:tgtEl>
                                          <p:spTgt spid="9">
                                            <p:txEl>
                                              <p:pRg st="4" end="4"/>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338041" y="64954"/>
            <a:ext cx="5839519" cy="515251"/>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t">
            <a:noAutofit/>
          </a:bodyPr>
          <a:lstStyle/>
          <a:p>
            <a:pPr algn="ctr">
              <a:spcBef>
                <a:spcPct val="0"/>
              </a:spcBef>
              <a:defRPr/>
            </a:pPr>
            <a:r>
              <a:rPr lang="en-US" sz="3000" dirty="0"/>
              <a:t>Result Analysis </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16385" name="Rectangle 1"/>
          <p:cNvSpPr>
            <a:spLocks noChangeArrowheads="1"/>
          </p:cNvSpPr>
          <p:nvPr/>
        </p:nvSpPr>
        <p:spPr bwMode="auto">
          <a:xfrm>
            <a:off x="533400" y="1981200"/>
            <a:ext cx="8686800" cy="95410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457200" marR="0" lvl="0" indent="-457200"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lang="en-US" sz="2800" dirty="0">
                <a:cs typeface="Times New Roman" pitchFamily="18" charset="0"/>
              </a:rPr>
              <a:t>ML Result of 2020-21: 89.39%</a:t>
            </a:r>
          </a:p>
          <a:p>
            <a:pPr marL="457200" marR="0" lvl="0" indent="-457200"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lang="en-US" sz="2800" dirty="0">
                <a:cs typeface="Times New Roman" pitchFamily="18" charset="0"/>
              </a:rPr>
              <a:t>Average Marks: 46.05 </a:t>
            </a:r>
            <a:endParaRPr kumimoji="0" lang="en-US" sz="2800" i="0" strike="noStrike" cap="none" normalizeH="0" baseline="0" dirty="0">
              <a:ln>
                <a:noFill/>
              </a:ln>
              <a:solidFill>
                <a:schemeClr val="tx1"/>
              </a:solidFill>
              <a:effectLst/>
              <a:cs typeface="Arial" pitchFamily="34" charset="0"/>
            </a:endParaRPr>
          </a:p>
        </p:txBody>
      </p:sp>
      <p:sp>
        <p:nvSpPr>
          <p:cNvPr id="5" name="Date Placeholder 4">
            <a:extLst>
              <a:ext uri="{FF2B5EF4-FFF2-40B4-BE49-F238E27FC236}">
                <a16:creationId xmlns:a16="http://schemas.microsoft.com/office/drawing/2014/main" id="{82FC2840-AD7F-1A44-C524-A0BD4D4EB189}"/>
              </a:ext>
            </a:extLst>
          </p:cNvPr>
          <p:cNvSpPr>
            <a:spLocks noGrp="1"/>
          </p:cNvSpPr>
          <p:nvPr>
            <p:ph type="dt" sz="half" idx="10"/>
          </p:nvPr>
        </p:nvSpPr>
        <p:spPr/>
        <p:txBody>
          <a:bodyPr/>
          <a:lstStyle/>
          <a:p>
            <a:fld id="{BD1498F5-0202-7748-813D-96C9BEF16B59}" type="datetime1">
              <a:rPr lang="en-IN" smtClean="0"/>
              <a:t>01/07/24</a:t>
            </a:fld>
            <a:endParaRPr lang="en-US"/>
          </a:p>
        </p:txBody>
      </p:sp>
      <p:sp>
        <p:nvSpPr>
          <p:cNvPr id="6" name="Footer Placeholder 5">
            <a:extLst>
              <a:ext uri="{FF2B5EF4-FFF2-40B4-BE49-F238E27FC236}">
                <a16:creationId xmlns:a16="http://schemas.microsoft.com/office/drawing/2014/main" id="{BF8D1A21-C123-13EA-1F62-6E68F61F8AC9}"/>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587BC56E-C61F-7DE2-700F-886F91F0D98C}"/>
              </a:ext>
            </a:extLst>
          </p:cNvPr>
          <p:cNvSpPr>
            <a:spLocks noGrp="1"/>
          </p:cNvSpPr>
          <p:nvPr>
            <p:ph type="sldNum" sz="quarter" idx="12"/>
          </p:nvPr>
        </p:nvSpPr>
        <p:spPr/>
        <p:txBody>
          <a:bodyPr/>
          <a:lstStyle/>
          <a:p>
            <a:fld id="{B6F15528-21DE-4FAA-801E-634DDDAF4B2B}" type="slidenum">
              <a:rPr lang="en-US" smtClean="0"/>
              <a:pPr/>
              <a:t>14</a:t>
            </a:fld>
            <a:endParaRPr lang="en-US"/>
          </a:p>
        </p:txBody>
      </p:sp>
    </p:spTree>
    <p:extLst>
      <p:ext uri="{BB962C8B-B14F-4D97-AF65-F5344CB8AC3E}">
        <p14:creationId xmlns:p14="http://schemas.microsoft.com/office/powerpoint/2010/main" val="1008246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64954"/>
            <a:ext cx="6423471" cy="515251"/>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t">
            <a:noAutofit/>
          </a:bodyPr>
          <a:lstStyle/>
          <a:p>
            <a:pPr algn="ctr">
              <a:spcBef>
                <a:spcPct val="0"/>
              </a:spcBef>
              <a:defRPr/>
            </a:pPr>
            <a:r>
              <a:rPr lang="en-US" sz="3000" dirty="0"/>
              <a:t>End Semester Question Paper Template  </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16385" name="Rectangle 1"/>
          <p:cNvSpPr>
            <a:spLocks noChangeArrowheads="1"/>
          </p:cNvSpPr>
          <p:nvPr/>
        </p:nvSpPr>
        <p:spPr bwMode="auto">
          <a:xfrm>
            <a:off x="457200" y="1107994"/>
            <a:ext cx="8686800" cy="52322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2800" dirty="0">
                <a:cs typeface="Times New Roman" pitchFamily="18" charset="0"/>
              </a:rPr>
              <a:t> </a:t>
            </a:r>
            <a:endParaRPr kumimoji="0" lang="en-US" sz="2800" i="0" strike="noStrike" cap="none" normalizeH="0" baseline="0" dirty="0">
              <a:ln>
                <a:noFill/>
              </a:ln>
              <a:solidFill>
                <a:schemeClr val="tx1"/>
              </a:solidFill>
              <a:effectLst/>
              <a:cs typeface="Arial" pitchFamily="34" charset="0"/>
            </a:endParaRPr>
          </a:p>
        </p:txBody>
      </p:sp>
      <p:pic>
        <p:nvPicPr>
          <p:cNvPr id="8" name="Picture 7">
            <a:extLst>
              <a:ext uri="{FF2B5EF4-FFF2-40B4-BE49-F238E27FC236}">
                <a16:creationId xmlns:a16="http://schemas.microsoft.com/office/drawing/2014/main" id="{ABFF548F-33F7-420C-85C1-5A8982CC0D01}"/>
              </a:ext>
            </a:extLst>
          </p:cNvPr>
          <p:cNvPicPr>
            <a:picLocks noChangeAspect="1"/>
          </p:cNvPicPr>
          <p:nvPr/>
        </p:nvPicPr>
        <p:blipFill rotWithShape="1">
          <a:blip r:embed="rId2"/>
          <a:srcRect l="46666" t="18889" r="27500" b="20491"/>
          <a:stretch/>
        </p:blipFill>
        <p:spPr>
          <a:xfrm>
            <a:off x="381000" y="838200"/>
            <a:ext cx="4000500" cy="5280025"/>
          </a:xfrm>
          <a:prstGeom prst="rect">
            <a:avLst/>
          </a:prstGeom>
        </p:spPr>
      </p:pic>
      <p:pic>
        <p:nvPicPr>
          <p:cNvPr id="10" name="Picture 9">
            <a:extLst>
              <a:ext uri="{FF2B5EF4-FFF2-40B4-BE49-F238E27FC236}">
                <a16:creationId xmlns:a16="http://schemas.microsoft.com/office/drawing/2014/main" id="{8B26B288-DDE8-43D2-8679-A96A28A0B044}"/>
              </a:ext>
            </a:extLst>
          </p:cNvPr>
          <p:cNvPicPr>
            <a:picLocks noChangeAspect="1"/>
          </p:cNvPicPr>
          <p:nvPr/>
        </p:nvPicPr>
        <p:blipFill rotWithShape="1">
          <a:blip r:embed="rId3"/>
          <a:srcRect l="46666" t="23333" r="27500" b="12963"/>
          <a:stretch/>
        </p:blipFill>
        <p:spPr>
          <a:xfrm>
            <a:off x="4572000" y="888364"/>
            <a:ext cx="4191000" cy="5459095"/>
          </a:xfrm>
          <a:prstGeom prst="rect">
            <a:avLst/>
          </a:prstGeom>
        </p:spPr>
      </p:pic>
      <p:sp>
        <p:nvSpPr>
          <p:cNvPr id="5" name="Date Placeholder 4">
            <a:extLst>
              <a:ext uri="{FF2B5EF4-FFF2-40B4-BE49-F238E27FC236}">
                <a16:creationId xmlns:a16="http://schemas.microsoft.com/office/drawing/2014/main" id="{8768D025-CDAE-3124-BCA6-EB366EE0AFFF}"/>
              </a:ext>
            </a:extLst>
          </p:cNvPr>
          <p:cNvSpPr>
            <a:spLocks noGrp="1"/>
          </p:cNvSpPr>
          <p:nvPr>
            <p:ph type="dt" sz="half" idx="10"/>
          </p:nvPr>
        </p:nvSpPr>
        <p:spPr/>
        <p:txBody>
          <a:bodyPr/>
          <a:lstStyle/>
          <a:p>
            <a:fld id="{81011517-9342-114C-9DCC-E67241A70B83}" type="datetime1">
              <a:rPr lang="en-IN" smtClean="0"/>
              <a:t>01/07/24</a:t>
            </a:fld>
            <a:endParaRPr lang="en-US"/>
          </a:p>
        </p:txBody>
      </p:sp>
      <p:sp>
        <p:nvSpPr>
          <p:cNvPr id="6" name="Footer Placeholder 5">
            <a:extLst>
              <a:ext uri="{FF2B5EF4-FFF2-40B4-BE49-F238E27FC236}">
                <a16:creationId xmlns:a16="http://schemas.microsoft.com/office/drawing/2014/main" id="{4B01C2BE-ABB6-ABA0-5E17-B557AC4A1E49}"/>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5D9E8602-08DB-0F11-79B3-7B696E439D76}"/>
              </a:ext>
            </a:extLst>
          </p:cNvPr>
          <p:cNvSpPr>
            <a:spLocks noGrp="1"/>
          </p:cNvSpPr>
          <p:nvPr>
            <p:ph type="sldNum" sz="quarter" idx="12"/>
          </p:nvPr>
        </p:nvSpPr>
        <p:spPr/>
        <p:txBody>
          <a:bodyPr/>
          <a:lstStyle/>
          <a:p>
            <a:fld id="{B6F15528-21DE-4FAA-801E-634DDDAF4B2B}" type="slidenum">
              <a:rPr lang="en-US" smtClean="0"/>
              <a:pPr/>
              <a:t>15</a:t>
            </a:fld>
            <a:endParaRPr lang="en-US"/>
          </a:p>
        </p:txBody>
      </p:sp>
    </p:spTree>
    <p:extLst>
      <p:ext uri="{BB962C8B-B14F-4D97-AF65-F5344CB8AC3E}">
        <p14:creationId xmlns:p14="http://schemas.microsoft.com/office/powerpoint/2010/main" val="24622185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295400"/>
            <a:ext cx="8229600" cy="4373563"/>
          </a:xfrm>
        </p:spPr>
        <p:txBody>
          <a:bodyPr/>
          <a:lstStyle/>
          <a:p>
            <a:pPr>
              <a:buNone/>
            </a:pPr>
            <a:r>
              <a:rPr lang="en-US" sz="2800" b="1" dirty="0"/>
              <a:t>Prerequisites:</a:t>
            </a:r>
            <a:endParaRPr lang="en-US" sz="2200" dirty="0"/>
          </a:p>
          <a:p>
            <a:r>
              <a:rPr lang="en-US" sz="2200" dirty="0"/>
              <a:t> Statistics.</a:t>
            </a:r>
          </a:p>
          <a:p>
            <a:r>
              <a:rPr lang="en-US" sz="2200" dirty="0"/>
              <a:t>Linear Algebra.</a:t>
            </a:r>
          </a:p>
          <a:p>
            <a:r>
              <a:rPr lang="en-US" sz="2200" dirty="0"/>
              <a:t>Calculus.</a:t>
            </a:r>
          </a:p>
          <a:p>
            <a:r>
              <a:rPr lang="en-US" sz="2200" dirty="0"/>
              <a:t>Probability.</a:t>
            </a:r>
          </a:p>
          <a:p>
            <a:r>
              <a:rPr lang="en-US" sz="2200" dirty="0"/>
              <a:t>Programming Languages.</a:t>
            </a:r>
          </a:p>
        </p:txBody>
      </p:sp>
      <p:sp>
        <p:nvSpPr>
          <p:cNvPr id="7" name="Title 1"/>
          <p:cNvSpPr txBox="1">
            <a:spLocks/>
          </p:cNvSpPr>
          <p:nvPr/>
        </p:nvSpPr>
        <p:spPr>
          <a:xfrm>
            <a:off x="2115653" y="59511"/>
            <a:ext cx="6360495"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chemeClr val="dk1"/>
                </a:solidFill>
                <a:effectLst/>
                <a:uLnTx/>
                <a:uFillTx/>
                <a:latin typeface="+mn-lt"/>
                <a:ea typeface="+mn-ea"/>
                <a:cs typeface="+mn-cs"/>
              </a:rPr>
              <a:t>Prerequisite</a:t>
            </a:r>
          </a:p>
        </p:txBody>
      </p:sp>
      <p:sp>
        <p:nvSpPr>
          <p:cNvPr id="9" name="Date Placeholder 8">
            <a:extLst>
              <a:ext uri="{FF2B5EF4-FFF2-40B4-BE49-F238E27FC236}">
                <a16:creationId xmlns:a16="http://schemas.microsoft.com/office/drawing/2014/main" id="{77D00592-AA04-F422-BA18-C06FBB4248D5}"/>
              </a:ext>
            </a:extLst>
          </p:cNvPr>
          <p:cNvSpPr>
            <a:spLocks noGrp="1"/>
          </p:cNvSpPr>
          <p:nvPr>
            <p:ph type="dt" sz="half" idx="10"/>
          </p:nvPr>
        </p:nvSpPr>
        <p:spPr/>
        <p:txBody>
          <a:bodyPr/>
          <a:lstStyle/>
          <a:p>
            <a:fld id="{63D3AED8-1D00-2E47-A98E-3D619F26DF94}" type="datetime1">
              <a:rPr lang="en-IN" smtClean="0"/>
              <a:t>01/07/24</a:t>
            </a:fld>
            <a:endParaRPr lang="en-US"/>
          </a:p>
        </p:txBody>
      </p:sp>
      <p:sp>
        <p:nvSpPr>
          <p:cNvPr id="10" name="Footer Placeholder 9">
            <a:extLst>
              <a:ext uri="{FF2B5EF4-FFF2-40B4-BE49-F238E27FC236}">
                <a16:creationId xmlns:a16="http://schemas.microsoft.com/office/drawing/2014/main" id="{79516374-B673-772E-D191-7B7A3305E6EF}"/>
              </a:ext>
            </a:extLst>
          </p:cNvPr>
          <p:cNvSpPr>
            <a:spLocks noGrp="1"/>
          </p:cNvSpPr>
          <p:nvPr>
            <p:ph type="ftr" sz="quarter" idx="11"/>
          </p:nvPr>
        </p:nvSpPr>
        <p:spPr/>
        <p:txBody>
          <a:bodyPr/>
          <a:lstStyle/>
          <a:p>
            <a:r>
              <a:rPr lang="en-US"/>
              <a:t>Unit 3</a:t>
            </a:r>
          </a:p>
        </p:txBody>
      </p:sp>
      <p:sp>
        <p:nvSpPr>
          <p:cNvPr id="11" name="Slide Number Placeholder 10">
            <a:extLst>
              <a:ext uri="{FF2B5EF4-FFF2-40B4-BE49-F238E27FC236}">
                <a16:creationId xmlns:a16="http://schemas.microsoft.com/office/drawing/2014/main" id="{FC9CFB9E-271D-889D-B9C8-F531ECED4EE7}"/>
              </a:ext>
            </a:extLst>
          </p:cNvPr>
          <p:cNvSpPr>
            <a:spLocks noGrp="1"/>
          </p:cNvSpPr>
          <p:nvPr>
            <p:ph type="sldNum" sz="quarter" idx="12"/>
          </p:nvPr>
        </p:nvSpPr>
        <p:spPr/>
        <p:txBody>
          <a:bodyPr/>
          <a:lstStyle/>
          <a:p>
            <a:fld id="{B6F15528-21DE-4FAA-801E-634DDDAF4B2B}" type="slidenum">
              <a:rPr lang="en-US" smtClean="0"/>
              <a:pPr/>
              <a:t>16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ox(in)">
                                      <p:cBhvr>
                                        <p:cTn id="7" dur="1000"/>
                                        <p:tgtEl>
                                          <p:spTgt spid="3">
                                            <p:txEl>
                                              <p:pRg st="1" end="1"/>
                                            </p:txEl>
                                          </p:spTgt>
                                        </p:tgtEl>
                                      </p:cBhvr>
                                    </p:animEffect>
                                  </p:childTnLst>
                                </p:cTn>
                              </p:par>
                              <p:par>
                                <p:cTn id="8" presetID="4" presetClass="entr" presetSubtype="16"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ox(in)">
                                      <p:cBhvr>
                                        <p:cTn id="10" dur="1000"/>
                                        <p:tgtEl>
                                          <p:spTgt spid="3">
                                            <p:txEl>
                                              <p:pRg st="2" end="2"/>
                                            </p:txEl>
                                          </p:spTgt>
                                        </p:tgtEl>
                                      </p:cBhvr>
                                    </p:animEffect>
                                  </p:childTnLst>
                                </p:cTn>
                              </p:par>
                              <p:par>
                                <p:cTn id="11" presetID="4" presetClass="entr" presetSubtype="16"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box(in)">
                                      <p:cBhvr>
                                        <p:cTn id="13" dur="1000"/>
                                        <p:tgtEl>
                                          <p:spTgt spid="3">
                                            <p:txEl>
                                              <p:pRg st="3" end="3"/>
                                            </p:txEl>
                                          </p:spTgt>
                                        </p:tgtEl>
                                      </p:cBhvr>
                                    </p:animEffect>
                                  </p:childTnLst>
                                </p:cTn>
                              </p:par>
                              <p:par>
                                <p:cTn id="14" presetID="4" presetClass="entr" presetSubtype="16"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box(in)">
                                      <p:cBhvr>
                                        <p:cTn id="16" dur="1000"/>
                                        <p:tgtEl>
                                          <p:spTgt spid="3">
                                            <p:txEl>
                                              <p:pRg st="4" end="4"/>
                                            </p:txEl>
                                          </p:spTgt>
                                        </p:tgtEl>
                                      </p:cBhvr>
                                    </p:animEffect>
                                  </p:childTnLst>
                                </p:cTn>
                              </p:par>
                              <p:par>
                                <p:cTn id="17" presetID="4" presetClass="entr" presetSubtype="16"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box(in)">
                                      <p:cBhvr>
                                        <p:cTn id="19"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92378696-3BFD-456C-A151-091C7CAC72F3}"/>
              </a:ext>
            </a:extLst>
          </p:cNvPr>
          <p:cNvPicPr>
            <a:picLocks noGrp="1" noChangeAspect="1"/>
          </p:cNvPicPr>
          <p:nvPr>
            <p:ph idx="1"/>
          </p:nvPr>
        </p:nvPicPr>
        <p:blipFill>
          <a:blip r:embed="rId2"/>
          <a:stretch>
            <a:fillRect/>
          </a:stretch>
        </p:blipFill>
        <p:spPr>
          <a:xfrm>
            <a:off x="1701800" y="877094"/>
            <a:ext cx="5786120" cy="4266984"/>
          </a:xfrm>
          <a:prstGeom prst="rect">
            <a:avLst/>
          </a:prstGeom>
        </p:spPr>
      </p:pic>
      <p:sp>
        <p:nvSpPr>
          <p:cNvPr id="7" name="Title 1"/>
          <p:cNvSpPr txBox="1">
            <a:spLocks/>
          </p:cNvSpPr>
          <p:nvPr/>
        </p:nvSpPr>
        <p:spPr>
          <a:xfrm>
            <a:off x="2115653" y="59511"/>
            <a:ext cx="6360495"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000" dirty="0"/>
              <a:t>Brief Introduction to Subject </a:t>
            </a:r>
            <a:endParaRPr kumimoji="0" lang="en-US" sz="3000" b="0" i="0" u="none" strike="noStrike" kern="1200" cap="none" spc="0" normalizeH="0" baseline="0" noProof="0" dirty="0">
              <a:ln>
                <a:noFill/>
              </a:ln>
              <a:solidFill>
                <a:schemeClr val="dk1"/>
              </a:solidFill>
              <a:effectLst/>
              <a:uLnTx/>
              <a:uFillTx/>
              <a:latin typeface="+mn-lt"/>
              <a:ea typeface="+mn-ea"/>
              <a:cs typeface="+mn-cs"/>
            </a:endParaRPr>
          </a:p>
        </p:txBody>
      </p:sp>
      <p:sp>
        <p:nvSpPr>
          <p:cNvPr id="9" name="TextBox 8">
            <a:extLst>
              <a:ext uri="{FF2B5EF4-FFF2-40B4-BE49-F238E27FC236}">
                <a16:creationId xmlns:a16="http://schemas.microsoft.com/office/drawing/2014/main" id="{81B52247-B5DE-4DAC-86DA-5C443E3F4B05}"/>
              </a:ext>
            </a:extLst>
          </p:cNvPr>
          <p:cNvSpPr txBox="1"/>
          <p:nvPr/>
        </p:nvSpPr>
        <p:spPr>
          <a:xfrm>
            <a:off x="990600" y="5288549"/>
            <a:ext cx="6781800" cy="923330"/>
          </a:xfrm>
          <a:prstGeom prst="rect">
            <a:avLst/>
          </a:prstGeom>
          <a:noFill/>
        </p:spPr>
        <p:txBody>
          <a:bodyPr wrap="square">
            <a:spAutoFit/>
          </a:bodyPr>
          <a:lstStyle/>
          <a:p>
            <a:r>
              <a:rPr lang="en-IN" dirty="0">
                <a:hlinkClick r:id="rId3"/>
              </a:rPr>
              <a:t>https://www.youtube.com/watch?v=PPLop4L2eGk&amp;list=PLLssT5z_DsK-h9vYZkQkYNWcItqhlRJLN</a:t>
            </a:r>
            <a:endParaRPr lang="en-IN" dirty="0"/>
          </a:p>
          <a:p>
            <a:endParaRPr lang="en-IN" dirty="0"/>
          </a:p>
        </p:txBody>
      </p:sp>
      <p:sp>
        <p:nvSpPr>
          <p:cNvPr id="5" name="Date Placeholder 4">
            <a:extLst>
              <a:ext uri="{FF2B5EF4-FFF2-40B4-BE49-F238E27FC236}">
                <a16:creationId xmlns:a16="http://schemas.microsoft.com/office/drawing/2014/main" id="{D4F50B73-90FC-3370-78E2-14BBB397B97F}"/>
              </a:ext>
            </a:extLst>
          </p:cNvPr>
          <p:cNvSpPr>
            <a:spLocks noGrp="1"/>
          </p:cNvSpPr>
          <p:nvPr>
            <p:ph type="dt" sz="half" idx="10"/>
          </p:nvPr>
        </p:nvSpPr>
        <p:spPr/>
        <p:txBody>
          <a:bodyPr/>
          <a:lstStyle/>
          <a:p>
            <a:fld id="{CA278EF0-5224-704E-8365-8118D40D088E}" type="datetime1">
              <a:rPr lang="en-IN" smtClean="0"/>
              <a:t>01/07/24</a:t>
            </a:fld>
            <a:endParaRPr lang="en-US"/>
          </a:p>
        </p:txBody>
      </p:sp>
      <p:sp>
        <p:nvSpPr>
          <p:cNvPr id="6" name="Footer Placeholder 5">
            <a:extLst>
              <a:ext uri="{FF2B5EF4-FFF2-40B4-BE49-F238E27FC236}">
                <a16:creationId xmlns:a16="http://schemas.microsoft.com/office/drawing/2014/main" id="{1F1037D4-9669-50F4-0E8A-1C7CBF4CE154}"/>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5AC024F8-B6F1-B944-74FB-314C2A24C8F3}"/>
              </a:ext>
            </a:extLst>
          </p:cNvPr>
          <p:cNvSpPr>
            <a:spLocks noGrp="1"/>
          </p:cNvSpPr>
          <p:nvPr>
            <p:ph type="sldNum" sz="quarter" idx="12"/>
          </p:nvPr>
        </p:nvSpPr>
        <p:spPr/>
        <p:txBody>
          <a:bodyPr/>
          <a:lstStyle/>
          <a:p>
            <a:fld id="{B6F15528-21DE-4FAA-801E-634DDDAF4B2B}" type="slidenum">
              <a:rPr lang="en-US" smtClean="0"/>
              <a:pPr/>
              <a:t>17</a:t>
            </a:fld>
            <a:endParaRPr lang="en-US"/>
          </a:p>
        </p:txBody>
      </p:sp>
    </p:spTree>
    <p:extLst>
      <p:ext uri="{BB962C8B-B14F-4D97-AF65-F5344CB8AC3E}">
        <p14:creationId xmlns:p14="http://schemas.microsoft.com/office/powerpoint/2010/main" val="3566067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1"/>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t">
            <a:noAutofit/>
          </a:bodyPr>
          <a:lstStyle/>
          <a:p>
            <a:pPr algn="ctr">
              <a:spcBef>
                <a:spcPct val="0"/>
              </a:spcBef>
              <a:defRPr/>
            </a:pPr>
            <a:r>
              <a:rPr lang="en-US" sz="3000" dirty="0"/>
              <a:t>Topic Mapping with Course Outcome</a:t>
            </a:r>
            <a:endParaRPr kumimoji="0" lang="en-US" sz="3000" b="0" i="0" u="none" strike="noStrike" kern="1200" cap="none" spc="0" normalizeH="0" baseline="0" noProof="0" dirty="0">
              <a:ln>
                <a:noFill/>
              </a:ln>
              <a:solidFill>
                <a:schemeClr val="dk1"/>
              </a:solidFill>
              <a:effectLst/>
              <a:uLnTx/>
              <a:uFillTx/>
              <a:latin typeface="+mn-lt"/>
              <a:ea typeface="+mn-ea"/>
              <a:cs typeface="+mn-cs"/>
            </a:endParaRPr>
          </a:p>
        </p:txBody>
      </p:sp>
      <p:graphicFrame>
        <p:nvGraphicFramePr>
          <p:cNvPr id="8" name="Table 7"/>
          <p:cNvGraphicFramePr>
            <a:graphicFrameLocks noGrp="1"/>
          </p:cNvGraphicFramePr>
          <p:nvPr/>
        </p:nvGraphicFramePr>
        <p:xfrm>
          <a:off x="533400" y="1085396"/>
          <a:ext cx="8153400" cy="4934404"/>
        </p:xfrm>
        <a:graphic>
          <a:graphicData uri="http://schemas.openxmlformats.org/drawingml/2006/table">
            <a:tbl>
              <a:tblPr/>
              <a:tblGrid>
                <a:gridCol w="4076700">
                  <a:extLst>
                    <a:ext uri="{9D8B030D-6E8A-4147-A177-3AD203B41FA5}">
                      <a16:colId xmlns:a16="http://schemas.microsoft.com/office/drawing/2014/main" val="20000"/>
                    </a:ext>
                  </a:extLst>
                </a:gridCol>
                <a:gridCol w="4076700">
                  <a:extLst>
                    <a:ext uri="{9D8B030D-6E8A-4147-A177-3AD203B41FA5}">
                      <a16:colId xmlns:a16="http://schemas.microsoft.com/office/drawing/2014/main" val="20001"/>
                    </a:ext>
                  </a:extLst>
                </a:gridCol>
              </a:tblGrid>
              <a:tr h="645521">
                <a:tc>
                  <a:txBody>
                    <a:bodyPr/>
                    <a:lstStyle/>
                    <a:p>
                      <a:pPr marL="0" marR="0" algn="ctr">
                        <a:lnSpc>
                          <a:spcPct val="115000"/>
                        </a:lnSpc>
                        <a:spcBef>
                          <a:spcPts val="0"/>
                        </a:spcBef>
                        <a:spcAft>
                          <a:spcPts val="0"/>
                        </a:spcAft>
                      </a:pPr>
                      <a:r>
                        <a:rPr lang="en-US" sz="2000" dirty="0">
                          <a:latin typeface="+mn-lt"/>
                          <a:ea typeface="Calibri"/>
                          <a:cs typeface="Mangal"/>
                        </a:rPr>
                        <a:t>Topics</a:t>
                      </a: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latin typeface="+mn-lt"/>
                          <a:ea typeface="Calibri"/>
                          <a:cs typeface="Mangal"/>
                        </a:rPr>
                        <a:t>Course</a:t>
                      </a:r>
                      <a:r>
                        <a:rPr lang="en-US" sz="2000" baseline="0" dirty="0">
                          <a:latin typeface="+mn-lt"/>
                          <a:ea typeface="Calibri"/>
                          <a:cs typeface="Mangal"/>
                        </a:rPr>
                        <a:t> outcome</a:t>
                      </a:r>
                      <a:endParaRPr lang="en-US" sz="2000" dirty="0">
                        <a:latin typeface="+mn-lt"/>
                        <a:ea typeface="Calibri"/>
                        <a:cs typeface="Mangal"/>
                      </a:endParaRP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288883">
                <a:tc>
                  <a:txBody>
                    <a:bodyPr/>
                    <a:lstStyle/>
                    <a:p>
                      <a:pPr marL="287020" indent="-274320">
                        <a:lnSpc>
                          <a:spcPct val="100000"/>
                        </a:lnSpc>
                        <a:buClr>
                          <a:srgbClr val="0AD0D9"/>
                        </a:buClr>
                        <a:buSzPct val="95454"/>
                        <a:buFont typeface="Wingdings 2"/>
                        <a:buChar char=""/>
                        <a:tabLst>
                          <a:tab pos="286385" algn="l"/>
                          <a:tab pos="287020" algn="l"/>
                        </a:tabLst>
                      </a:pPr>
                      <a:r>
                        <a:rPr lang="en-US" sz="2000" dirty="0"/>
                        <a:t>Learning, Types of Learning, Well defined learning problems.</a:t>
                      </a:r>
                    </a:p>
                    <a:p>
                      <a:pPr marL="12700" indent="0">
                        <a:lnSpc>
                          <a:spcPct val="100000"/>
                        </a:lnSpc>
                        <a:buClr>
                          <a:srgbClr val="0AD0D9"/>
                        </a:buClr>
                        <a:buSzPct val="95454"/>
                        <a:buFont typeface="Wingdings 2"/>
                        <a:buNone/>
                        <a:tabLst>
                          <a:tab pos="286385" algn="l"/>
                          <a:tab pos="287020" algn="l"/>
                        </a:tabLst>
                      </a:pPr>
                      <a:endParaRPr lang="en-US" sz="2000" dirty="0"/>
                    </a:p>
                    <a:p>
                      <a:pPr marL="287020" indent="-274320">
                        <a:lnSpc>
                          <a:spcPct val="100000"/>
                        </a:lnSpc>
                        <a:buClr>
                          <a:srgbClr val="0AD0D9"/>
                        </a:buClr>
                        <a:buSzPct val="95454"/>
                        <a:buFont typeface="Wingdings 2"/>
                        <a:buChar char=""/>
                        <a:tabLst>
                          <a:tab pos="286385" algn="l"/>
                          <a:tab pos="287020" algn="l"/>
                        </a:tabLst>
                      </a:pPr>
                      <a:r>
                        <a:rPr lang="en-US" sz="2000" dirty="0"/>
                        <a:t>Designing a Learning System.</a:t>
                      </a:r>
                    </a:p>
                    <a:p>
                      <a:pPr marL="287020" indent="-274320">
                        <a:lnSpc>
                          <a:spcPct val="100000"/>
                        </a:lnSpc>
                        <a:buClr>
                          <a:srgbClr val="0AD0D9"/>
                        </a:buClr>
                        <a:buSzPct val="95454"/>
                        <a:buFont typeface="Wingdings 2"/>
                        <a:buChar char=""/>
                        <a:tabLst>
                          <a:tab pos="286385" algn="l"/>
                          <a:tab pos="287020" algn="l"/>
                        </a:tabLst>
                      </a:pPr>
                      <a:endParaRPr lang="en-US" sz="2000" dirty="0"/>
                    </a:p>
                    <a:p>
                      <a:pPr marL="287020" indent="-274320">
                        <a:lnSpc>
                          <a:spcPct val="100000"/>
                        </a:lnSpc>
                        <a:buClr>
                          <a:srgbClr val="0AD0D9"/>
                        </a:buClr>
                        <a:buSzPct val="95454"/>
                        <a:buFont typeface="Wingdings 2"/>
                        <a:buChar char=""/>
                        <a:tabLst>
                          <a:tab pos="286385" algn="l"/>
                          <a:tab pos="287020" algn="l"/>
                        </a:tabLst>
                      </a:pPr>
                      <a:r>
                        <a:rPr lang="en-US" sz="2000" dirty="0"/>
                        <a:t>Concept Learning</a:t>
                      </a:r>
                    </a:p>
                    <a:p>
                      <a:pPr marL="287020" indent="-274320">
                        <a:lnSpc>
                          <a:spcPct val="100000"/>
                        </a:lnSpc>
                        <a:buClr>
                          <a:srgbClr val="0AD0D9"/>
                        </a:buClr>
                        <a:buSzPct val="95454"/>
                        <a:buFont typeface="Wingdings 2"/>
                        <a:buChar char=""/>
                        <a:tabLst>
                          <a:tab pos="286385" algn="l"/>
                          <a:tab pos="287020" algn="l"/>
                        </a:tabLst>
                      </a:pPr>
                      <a:endParaRPr lang="en-US" sz="2000" dirty="0"/>
                    </a:p>
                    <a:p>
                      <a:pPr marL="287020" indent="-274320">
                        <a:lnSpc>
                          <a:spcPct val="100000"/>
                        </a:lnSpc>
                        <a:buClr>
                          <a:srgbClr val="0AD0D9"/>
                        </a:buClr>
                        <a:buSzPct val="95454"/>
                        <a:buFont typeface="Wingdings 2"/>
                        <a:buChar char=""/>
                        <a:tabLst>
                          <a:tab pos="286385" algn="l"/>
                          <a:tab pos="287020" algn="l"/>
                        </a:tabLst>
                      </a:pPr>
                      <a:r>
                        <a:rPr lang="en-US" sz="2000" dirty="0"/>
                        <a:t>Introduction of Machine Learning Approaches –Issues in Machine Learning.</a:t>
                      </a:r>
                    </a:p>
                    <a:p>
                      <a:pPr marL="12700" indent="0">
                        <a:lnSpc>
                          <a:spcPct val="100000"/>
                        </a:lnSpc>
                        <a:buClr>
                          <a:srgbClr val="0AD0D9"/>
                        </a:buClr>
                        <a:buSzPct val="95454"/>
                        <a:buFont typeface="Wingdings 2"/>
                        <a:buNone/>
                        <a:tabLst>
                          <a:tab pos="286385" algn="l"/>
                          <a:tab pos="287020" algn="l"/>
                        </a:tabLst>
                      </a:pPr>
                      <a:endParaRPr lang="en-US" sz="2000" dirty="0"/>
                    </a:p>
                    <a:p>
                      <a:pPr marL="287020" indent="-274320">
                        <a:lnSpc>
                          <a:spcPct val="100000"/>
                        </a:lnSpc>
                        <a:buClr>
                          <a:srgbClr val="0AD0D9"/>
                        </a:buClr>
                        <a:buSzPct val="95454"/>
                        <a:buFont typeface="Wingdings 2"/>
                        <a:buChar char=""/>
                        <a:tabLst>
                          <a:tab pos="286385" algn="l"/>
                          <a:tab pos="287020" algn="l"/>
                        </a:tabLst>
                      </a:pPr>
                      <a:r>
                        <a:rPr lang="en-US" sz="2000" dirty="0"/>
                        <a:t>Data Science Vs Machine Learning;</a:t>
                      </a:r>
                      <a:endParaRPr lang="en-US" sz="2000" dirty="0">
                        <a:cs typeface="Constantia"/>
                      </a:endParaRPr>
                    </a:p>
                  </a:txBody>
                  <a:tcPr marL="66562" marR="6656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endParaRPr lang="en-US" sz="1800" b="1" dirty="0">
                        <a:latin typeface="+mn-lt"/>
                        <a:ea typeface="Calibri"/>
                        <a:cs typeface="Mangal"/>
                      </a:endParaRPr>
                    </a:p>
                    <a:p>
                      <a:pPr marL="0" marR="0" algn="ctr">
                        <a:lnSpc>
                          <a:spcPct val="115000"/>
                        </a:lnSpc>
                        <a:spcBef>
                          <a:spcPts val="0"/>
                        </a:spcBef>
                        <a:spcAft>
                          <a:spcPts val="0"/>
                        </a:spcAft>
                      </a:pPr>
                      <a:r>
                        <a:rPr lang="en-US" sz="1800" b="1" dirty="0">
                          <a:latin typeface="+mn-lt"/>
                          <a:ea typeface="Calibri"/>
                          <a:cs typeface="Mangal"/>
                        </a:rPr>
                        <a:t>CO1</a:t>
                      </a:r>
                    </a:p>
                    <a:p>
                      <a:pPr marL="0" marR="0" algn="ctr">
                        <a:lnSpc>
                          <a:spcPct val="115000"/>
                        </a:lnSpc>
                        <a:spcBef>
                          <a:spcPts val="0"/>
                        </a:spcBef>
                        <a:spcAft>
                          <a:spcPts val="0"/>
                        </a:spcAft>
                      </a:pPr>
                      <a:endParaRPr lang="en-US" sz="1800" b="1" dirty="0">
                        <a:latin typeface="+mn-lt"/>
                        <a:ea typeface="Calibri"/>
                        <a:cs typeface="Mangal"/>
                      </a:endParaRPr>
                    </a:p>
                    <a:p>
                      <a:pPr marL="0" marR="0" algn="ctr">
                        <a:lnSpc>
                          <a:spcPct val="115000"/>
                        </a:lnSpc>
                        <a:spcBef>
                          <a:spcPts val="0"/>
                        </a:spcBef>
                        <a:spcAft>
                          <a:spcPts val="0"/>
                        </a:spcAft>
                      </a:pPr>
                      <a:endParaRPr lang="en-US" sz="1800" b="1" dirty="0">
                        <a:latin typeface="+mn-lt"/>
                        <a:ea typeface="Calibri"/>
                        <a:cs typeface="Mangal"/>
                      </a:endParaRPr>
                    </a:p>
                    <a:p>
                      <a:pPr marL="0" marR="0" algn="ctr">
                        <a:lnSpc>
                          <a:spcPct val="115000"/>
                        </a:lnSpc>
                        <a:spcBef>
                          <a:spcPts val="0"/>
                        </a:spcBef>
                        <a:spcAft>
                          <a:spcPts val="0"/>
                        </a:spcAft>
                      </a:pPr>
                      <a:r>
                        <a:rPr lang="en-US" sz="1800" b="1" dirty="0">
                          <a:latin typeface="+mn-lt"/>
                          <a:ea typeface="Calibri"/>
                          <a:cs typeface="Mangal"/>
                        </a:rPr>
                        <a:t>CO1</a:t>
                      </a:r>
                    </a:p>
                    <a:p>
                      <a:pPr marL="0" marR="0" algn="ctr">
                        <a:lnSpc>
                          <a:spcPct val="115000"/>
                        </a:lnSpc>
                        <a:spcBef>
                          <a:spcPts val="0"/>
                        </a:spcBef>
                        <a:spcAft>
                          <a:spcPts val="0"/>
                        </a:spcAft>
                      </a:pPr>
                      <a:endParaRPr lang="en-US" sz="1800" b="1" dirty="0">
                        <a:latin typeface="+mn-lt"/>
                        <a:ea typeface="Calibri"/>
                        <a:cs typeface="Mangal"/>
                      </a:endParaRPr>
                    </a:p>
                    <a:p>
                      <a:pPr marL="0" marR="0" algn="ctr">
                        <a:lnSpc>
                          <a:spcPct val="115000"/>
                        </a:lnSpc>
                        <a:spcBef>
                          <a:spcPts val="0"/>
                        </a:spcBef>
                        <a:spcAft>
                          <a:spcPts val="0"/>
                        </a:spcAft>
                      </a:pPr>
                      <a:r>
                        <a:rPr lang="en-US" sz="1800" b="1" dirty="0">
                          <a:latin typeface="+mn-lt"/>
                          <a:ea typeface="Calibri"/>
                          <a:cs typeface="Mangal"/>
                        </a:rPr>
                        <a:t>CO1</a:t>
                      </a:r>
                    </a:p>
                    <a:p>
                      <a:pPr marL="0" marR="0" algn="ctr">
                        <a:lnSpc>
                          <a:spcPct val="115000"/>
                        </a:lnSpc>
                        <a:spcBef>
                          <a:spcPts val="0"/>
                        </a:spcBef>
                        <a:spcAft>
                          <a:spcPts val="0"/>
                        </a:spcAft>
                      </a:pPr>
                      <a:endParaRPr lang="en-US" sz="1800" b="1" dirty="0">
                        <a:latin typeface="+mn-lt"/>
                        <a:ea typeface="Calibri"/>
                        <a:cs typeface="Mangal"/>
                      </a:endParaRPr>
                    </a:p>
                    <a:p>
                      <a:pPr marL="0" marR="0" algn="ctr">
                        <a:lnSpc>
                          <a:spcPct val="115000"/>
                        </a:lnSpc>
                        <a:spcBef>
                          <a:spcPts val="0"/>
                        </a:spcBef>
                        <a:spcAft>
                          <a:spcPts val="0"/>
                        </a:spcAft>
                      </a:pPr>
                      <a:r>
                        <a:rPr lang="en-US" sz="1800" b="1" dirty="0">
                          <a:latin typeface="+mn-lt"/>
                          <a:ea typeface="Calibri"/>
                          <a:cs typeface="Mangal"/>
                        </a:rPr>
                        <a:t>CO1</a:t>
                      </a:r>
                    </a:p>
                    <a:p>
                      <a:pPr marL="0" marR="0" algn="ctr">
                        <a:lnSpc>
                          <a:spcPct val="115000"/>
                        </a:lnSpc>
                        <a:spcBef>
                          <a:spcPts val="0"/>
                        </a:spcBef>
                        <a:spcAft>
                          <a:spcPts val="0"/>
                        </a:spcAft>
                      </a:pPr>
                      <a:endParaRPr lang="en-US" sz="1800" b="1" dirty="0">
                        <a:latin typeface="+mn-lt"/>
                        <a:ea typeface="Calibri"/>
                        <a:cs typeface="Mangal"/>
                      </a:endParaRPr>
                    </a:p>
                    <a:p>
                      <a:pPr marL="0" marR="0" algn="ctr">
                        <a:lnSpc>
                          <a:spcPct val="115000"/>
                        </a:lnSpc>
                        <a:spcBef>
                          <a:spcPts val="0"/>
                        </a:spcBef>
                        <a:spcAft>
                          <a:spcPts val="0"/>
                        </a:spcAft>
                      </a:pPr>
                      <a:endParaRPr lang="en-US" sz="1800" b="1" dirty="0">
                        <a:latin typeface="+mn-lt"/>
                        <a:ea typeface="Calibri"/>
                        <a:cs typeface="Mangal"/>
                      </a:endParaRPr>
                    </a:p>
                    <a:p>
                      <a:pPr marL="0" marR="0" algn="ctr">
                        <a:lnSpc>
                          <a:spcPct val="115000"/>
                        </a:lnSpc>
                        <a:spcBef>
                          <a:spcPts val="0"/>
                        </a:spcBef>
                        <a:spcAft>
                          <a:spcPts val="0"/>
                        </a:spcAft>
                      </a:pPr>
                      <a:r>
                        <a:rPr lang="en-US" sz="1800" b="1" dirty="0">
                          <a:latin typeface="+mn-lt"/>
                          <a:ea typeface="Calibri"/>
                          <a:cs typeface="Mangal"/>
                        </a:rPr>
                        <a:t>CO1</a:t>
                      </a:r>
                    </a:p>
                  </a:txBody>
                  <a:tcPr marL="66562" marR="6656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5" name="Date Placeholder 4">
            <a:extLst>
              <a:ext uri="{FF2B5EF4-FFF2-40B4-BE49-F238E27FC236}">
                <a16:creationId xmlns:a16="http://schemas.microsoft.com/office/drawing/2014/main" id="{1C8E71C9-26CD-8795-5718-A6B221FFBDB2}"/>
              </a:ext>
            </a:extLst>
          </p:cNvPr>
          <p:cNvSpPr>
            <a:spLocks noGrp="1"/>
          </p:cNvSpPr>
          <p:nvPr>
            <p:ph type="dt" sz="half" idx="10"/>
          </p:nvPr>
        </p:nvSpPr>
        <p:spPr/>
        <p:txBody>
          <a:bodyPr/>
          <a:lstStyle/>
          <a:p>
            <a:fld id="{C63B91A2-6D6F-C54B-93FB-8042ED6AF44C}" type="datetime1">
              <a:rPr lang="en-IN" smtClean="0"/>
              <a:t>01/07/24</a:t>
            </a:fld>
            <a:endParaRPr lang="en-US"/>
          </a:p>
        </p:txBody>
      </p:sp>
      <p:sp>
        <p:nvSpPr>
          <p:cNvPr id="6" name="Footer Placeholder 5">
            <a:extLst>
              <a:ext uri="{FF2B5EF4-FFF2-40B4-BE49-F238E27FC236}">
                <a16:creationId xmlns:a16="http://schemas.microsoft.com/office/drawing/2014/main" id="{7D684712-18EB-9EE3-9D21-116AB835357B}"/>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A2B4F569-9A7D-EBD4-9CCE-EDEE51207C37}"/>
              </a:ext>
            </a:extLst>
          </p:cNvPr>
          <p:cNvSpPr>
            <a:spLocks noGrp="1"/>
          </p:cNvSpPr>
          <p:nvPr>
            <p:ph type="sldNum" sz="quarter" idx="12"/>
          </p:nvPr>
        </p:nvSpPr>
        <p:spPr/>
        <p:txBody>
          <a:bodyPr/>
          <a:lstStyle/>
          <a:p>
            <a:fld id="{B6F15528-21DE-4FAA-801E-634DDDAF4B2B}" type="slidenum">
              <a:rPr lang="en-US" smtClean="0"/>
              <a:pPr/>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2C5A8F8-C96F-459B-96C1-4D0D058D9A21}"/>
              </a:ext>
            </a:extLst>
          </p:cNvPr>
          <p:cNvSpPr txBox="1">
            <a:spLocks/>
          </p:cNvSpPr>
          <p:nvPr/>
        </p:nvSpPr>
        <p:spPr>
          <a:xfrm>
            <a:off x="2338041" y="59511"/>
            <a:ext cx="5839519"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t">
            <a:noAutofit/>
          </a:bodyPr>
          <a:lstStyle/>
          <a:p>
            <a:pPr algn="ctr">
              <a:spcBef>
                <a:spcPct val="0"/>
              </a:spcBef>
              <a:defRPr/>
            </a:pPr>
            <a:r>
              <a:rPr kumimoji="0" lang="en-US" sz="3000" b="0" i="0" u="none" strike="noStrike" kern="1200" cap="none" spc="0" normalizeH="0" baseline="0" noProof="0" dirty="0">
                <a:ln>
                  <a:noFill/>
                </a:ln>
                <a:solidFill>
                  <a:schemeClr val="dk1"/>
                </a:solidFill>
                <a:effectLst/>
                <a:uLnTx/>
                <a:uFillTx/>
                <a:latin typeface="+mn-lt"/>
                <a:ea typeface="+mn-ea"/>
                <a:cs typeface="+mn-cs"/>
              </a:rPr>
              <a:t>Lecture Plan </a:t>
            </a:r>
          </a:p>
        </p:txBody>
      </p:sp>
      <p:pic>
        <p:nvPicPr>
          <p:cNvPr id="10" name="Picture 9">
            <a:extLst>
              <a:ext uri="{FF2B5EF4-FFF2-40B4-BE49-F238E27FC236}">
                <a16:creationId xmlns:a16="http://schemas.microsoft.com/office/drawing/2014/main" id="{B4AA5F69-35A7-47EF-9AD8-A94B0741D635}"/>
              </a:ext>
            </a:extLst>
          </p:cNvPr>
          <p:cNvPicPr>
            <a:picLocks noChangeAspect="1"/>
          </p:cNvPicPr>
          <p:nvPr/>
        </p:nvPicPr>
        <p:blipFill>
          <a:blip r:embed="rId2"/>
          <a:stretch>
            <a:fillRect/>
          </a:stretch>
        </p:blipFill>
        <p:spPr>
          <a:xfrm>
            <a:off x="762000" y="985030"/>
            <a:ext cx="8153400" cy="5129238"/>
          </a:xfrm>
          <a:prstGeom prst="rect">
            <a:avLst/>
          </a:prstGeom>
        </p:spPr>
      </p:pic>
      <p:sp>
        <p:nvSpPr>
          <p:cNvPr id="5" name="Date Placeholder 4">
            <a:extLst>
              <a:ext uri="{FF2B5EF4-FFF2-40B4-BE49-F238E27FC236}">
                <a16:creationId xmlns:a16="http://schemas.microsoft.com/office/drawing/2014/main" id="{A5A07A47-31EA-EB19-F6EA-404E3F9341CE}"/>
              </a:ext>
            </a:extLst>
          </p:cNvPr>
          <p:cNvSpPr>
            <a:spLocks noGrp="1"/>
          </p:cNvSpPr>
          <p:nvPr>
            <p:ph type="dt" sz="half" idx="10"/>
          </p:nvPr>
        </p:nvSpPr>
        <p:spPr/>
        <p:txBody>
          <a:bodyPr/>
          <a:lstStyle/>
          <a:p>
            <a:fld id="{0FBCA8E1-A05B-4E4D-AD1D-10871B314255}" type="datetime1">
              <a:rPr lang="en-IN" smtClean="0"/>
              <a:t>01/07/24</a:t>
            </a:fld>
            <a:endParaRPr lang="en-US"/>
          </a:p>
        </p:txBody>
      </p:sp>
      <p:sp>
        <p:nvSpPr>
          <p:cNvPr id="6" name="Footer Placeholder 5">
            <a:extLst>
              <a:ext uri="{FF2B5EF4-FFF2-40B4-BE49-F238E27FC236}">
                <a16:creationId xmlns:a16="http://schemas.microsoft.com/office/drawing/2014/main" id="{E8EE20E9-5806-A1DC-358E-CEF6A9E267DE}"/>
              </a:ext>
            </a:extLst>
          </p:cNvPr>
          <p:cNvSpPr>
            <a:spLocks noGrp="1"/>
          </p:cNvSpPr>
          <p:nvPr>
            <p:ph type="ftr" sz="quarter" idx="11"/>
          </p:nvPr>
        </p:nvSpPr>
        <p:spPr/>
        <p:txBody>
          <a:bodyPr/>
          <a:lstStyle/>
          <a:p>
            <a:r>
              <a:rPr lang="en-US"/>
              <a:t>Unit 3</a:t>
            </a:r>
          </a:p>
        </p:txBody>
      </p:sp>
      <p:sp>
        <p:nvSpPr>
          <p:cNvPr id="7" name="Slide Number Placeholder 6">
            <a:extLst>
              <a:ext uri="{FF2B5EF4-FFF2-40B4-BE49-F238E27FC236}">
                <a16:creationId xmlns:a16="http://schemas.microsoft.com/office/drawing/2014/main" id="{AFC209B9-4CCE-47C7-D1BF-C289563FB3A4}"/>
              </a:ext>
            </a:extLst>
          </p:cNvPr>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1267710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13" name="TextBox 12">
            <a:extLst>
              <a:ext uri="{FF2B5EF4-FFF2-40B4-BE49-F238E27FC236}">
                <a16:creationId xmlns:a16="http://schemas.microsoft.com/office/drawing/2014/main" id="{7DBA3F2D-63B5-8082-0780-F82034F4DD01}"/>
              </a:ext>
            </a:extLst>
          </p:cNvPr>
          <p:cNvSpPr txBox="1"/>
          <p:nvPr/>
        </p:nvSpPr>
        <p:spPr>
          <a:xfrm>
            <a:off x="1677739" y="143838"/>
            <a:ext cx="7353245" cy="400110"/>
          </a:xfrm>
          <a:prstGeom prst="rect">
            <a:avLst/>
          </a:prstGeom>
          <a:noFill/>
        </p:spPr>
        <p:txBody>
          <a:bodyPr wrap="square" rtlCol="0">
            <a:spAutoFit/>
          </a:bodyPr>
          <a:lstStyle/>
          <a:p>
            <a:pPr lvl="0" fontAlgn="base">
              <a:spcBef>
                <a:spcPct val="0"/>
              </a:spcBef>
              <a:spcAft>
                <a:spcPct val="0"/>
              </a:spcAft>
            </a:pPr>
            <a:r>
              <a:rPr lang="en-US" sz="2000" dirty="0">
                <a:cs typeface="Arial" pitchFamily="34" charset="0"/>
              </a:rPr>
              <a:t>						Evaluation Scheme</a:t>
            </a:r>
          </a:p>
        </p:txBody>
      </p:sp>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pic>
        <p:nvPicPr>
          <p:cNvPr id="2" name="Picture 1">
            <a:extLst>
              <a:ext uri="{FF2B5EF4-FFF2-40B4-BE49-F238E27FC236}">
                <a16:creationId xmlns:a16="http://schemas.microsoft.com/office/drawing/2014/main" id="{E249D75B-E209-E220-21AA-BF4738BB8BD2}"/>
              </a:ext>
            </a:extLst>
          </p:cNvPr>
          <p:cNvPicPr>
            <a:picLocks noChangeAspect="1"/>
          </p:cNvPicPr>
          <p:nvPr/>
        </p:nvPicPr>
        <p:blipFill>
          <a:blip r:embed="rId4"/>
          <a:stretch>
            <a:fillRect/>
          </a:stretch>
        </p:blipFill>
        <p:spPr>
          <a:xfrm>
            <a:off x="1509823" y="872223"/>
            <a:ext cx="6917485" cy="5096089"/>
          </a:xfrm>
          <a:prstGeom prst="rect">
            <a:avLst/>
          </a:prstGeom>
        </p:spPr>
      </p:pic>
    </p:spTree>
    <p:extLst>
      <p:ext uri="{BB962C8B-B14F-4D97-AF65-F5344CB8AC3E}">
        <p14:creationId xmlns:p14="http://schemas.microsoft.com/office/powerpoint/2010/main" val="221611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2C5A8F8-C96F-459B-96C1-4D0D058D9A21}"/>
              </a:ext>
            </a:extLst>
          </p:cNvPr>
          <p:cNvSpPr txBox="1">
            <a:spLocks/>
          </p:cNvSpPr>
          <p:nvPr/>
        </p:nvSpPr>
        <p:spPr>
          <a:xfrm>
            <a:off x="2338041" y="85274"/>
            <a:ext cx="5839519" cy="515251"/>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t">
            <a:noAutofit/>
          </a:bodyPr>
          <a:lstStyle/>
          <a:p>
            <a:pPr algn="ctr">
              <a:spcBef>
                <a:spcPct val="0"/>
              </a:spcBef>
              <a:defRPr/>
            </a:pPr>
            <a:r>
              <a:rPr kumimoji="0" lang="en-US" sz="3000" b="0" i="0" u="none" strike="noStrike" kern="1200" cap="none" spc="0" normalizeH="0" baseline="0" noProof="0" dirty="0">
                <a:ln>
                  <a:noFill/>
                </a:ln>
                <a:solidFill>
                  <a:schemeClr val="dk1"/>
                </a:solidFill>
                <a:effectLst/>
                <a:uLnTx/>
                <a:uFillTx/>
                <a:latin typeface="+mn-lt"/>
                <a:ea typeface="+mn-ea"/>
                <a:cs typeface="+mn-cs"/>
              </a:rPr>
              <a:t>Lecture Plan </a:t>
            </a:r>
          </a:p>
        </p:txBody>
      </p:sp>
      <p:pic>
        <p:nvPicPr>
          <p:cNvPr id="3" name="Picture 2">
            <a:extLst>
              <a:ext uri="{FF2B5EF4-FFF2-40B4-BE49-F238E27FC236}">
                <a16:creationId xmlns:a16="http://schemas.microsoft.com/office/drawing/2014/main" id="{8E2BA1CD-7E71-4B05-BA45-0EE3F08C26D8}"/>
              </a:ext>
            </a:extLst>
          </p:cNvPr>
          <p:cNvPicPr>
            <a:picLocks noChangeAspect="1"/>
          </p:cNvPicPr>
          <p:nvPr/>
        </p:nvPicPr>
        <p:blipFill>
          <a:blip r:embed="rId2"/>
          <a:stretch>
            <a:fillRect/>
          </a:stretch>
        </p:blipFill>
        <p:spPr>
          <a:xfrm>
            <a:off x="304800" y="914400"/>
            <a:ext cx="8229600" cy="4842629"/>
          </a:xfrm>
          <a:prstGeom prst="rect">
            <a:avLst/>
          </a:prstGeom>
        </p:spPr>
      </p:pic>
      <p:sp>
        <p:nvSpPr>
          <p:cNvPr id="6" name="Date Placeholder 5">
            <a:extLst>
              <a:ext uri="{FF2B5EF4-FFF2-40B4-BE49-F238E27FC236}">
                <a16:creationId xmlns:a16="http://schemas.microsoft.com/office/drawing/2014/main" id="{59FBDEC6-64E6-89F4-46DB-F65305B34127}"/>
              </a:ext>
            </a:extLst>
          </p:cNvPr>
          <p:cNvSpPr>
            <a:spLocks noGrp="1"/>
          </p:cNvSpPr>
          <p:nvPr>
            <p:ph type="dt" sz="half" idx="10"/>
          </p:nvPr>
        </p:nvSpPr>
        <p:spPr/>
        <p:txBody>
          <a:bodyPr/>
          <a:lstStyle/>
          <a:p>
            <a:fld id="{52281AD1-1435-E548-9433-600F6393BF79}" type="datetime1">
              <a:rPr lang="en-IN" smtClean="0"/>
              <a:t>01/07/24</a:t>
            </a:fld>
            <a:endParaRPr lang="en-US"/>
          </a:p>
        </p:txBody>
      </p:sp>
      <p:sp>
        <p:nvSpPr>
          <p:cNvPr id="7" name="Footer Placeholder 6">
            <a:extLst>
              <a:ext uri="{FF2B5EF4-FFF2-40B4-BE49-F238E27FC236}">
                <a16:creationId xmlns:a16="http://schemas.microsoft.com/office/drawing/2014/main" id="{4070C76E-F4B4-5E30-0C01-BED28B185434}"/>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67257948-28C3-9709-737C-5E47FEAA9305}"/>
              </a:ext>
            </a:extLst>
          </p:cNvPr>
          <p:cNvSpPr>
            <a:spLocks noGrp="1"/>
          </p:cNvSpPr>
          <p:nvPr>
            <p:ph type="sldNum" sz="quarter" idx="12"/>
          </p:nvPr>
        </p:nvSpPr>
        <p:spPr/>
        <p:txBody>
          <a:bodyPr/>
          <a:lstStyle/>
          <a:p>
            <a:fld id="{B6F15528-21DE-4FAA-801E-634DDDAF4B2B}" type="slidenum">
              <a:rPr lang="en-US" smtClean="0"/>
              <a:pPr/>
              <a:t>20</a:t>
            </a:fld>
            <a:endParaRPr lang="en-US"/>
          </a:p>
        </p:txBody>
      </p:sp>
    </p:spTree>
    <p:extLst>
      <p:ext uri="{BB962C8B-B14F-4D97-AF65-F5344CB8AC3E}">
        <p14:creationId xmlns:p14="http://schemas.microsoft.com/office/powerpoint/2010/main" val="4293573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2C5A8F8-C96F-459B-96C1-4D0D058D9A21}"/>
              </a:ext>
            </a:extLst>
          </p:cNvPr>
          <p:cNvSpPr txBox="1">
            <a:spLocks/>
          </p:cNvSpPr>
          <p:nvPr/>
        </p:nvSpPr>
        <p:spPr>
          <a:xfrm>
            <a:off x="2338041" y="85274"/>
            <a:ext cx="5839519" cy="515251"/>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t">
            <a:noAutofit/>
          </a:bodyPr>
          <a:lstStyle/>
          <a:p>
            <a:pPr algn="ctr">
              <a:spcBef>
                <a:spcPct val="0"/>
              </a:spcBef>
              <a:defRPr/>
            </a:pPr>
            <a:r>
              <a:rPr kumimoji="0" lang="en-US" sz="3000" b="0" i="0" u="none" strike="noStrike" kern="1200" cap="none" spc="0" normalizeH="0" baseline="0" noProof="0" dirty="0">
                <a:ln>
                  <a:noFill/>
                </a:ln>
                <a:solidFill>
                  <a:schemeClr val="dk1"/>
                </a:solidFill>
                <a:effectLst/>
                <a:uLnTx/>
                <a:uFillTx/>
                <a:latin typeface="+mn-lt"/>
                <a:ea typeface="+mn-ea"/>
                <a:cs typeface="+mn-cs"/>
              </a:rPr>
              <a:t>Lecture Plan </a:t>
            </a:r>
          </a:p>
        </p:txBody>
      </p:sp>
      <p:pic>
        <p:nvPicPr>
          <p:cNvPr id="3" name="Picture 2">
            <a:extLst>
              <a:ext uri="{FF2B5EF4-FFF2-40B4-BE49-F238E27FC236}">
                <a16:creationId xmlns:a16="http://schemas.microsoft.com/office/drawing/2014/main" id="{62A24EBD-469B-40BD-9749-795EAF19595D}"/>
              </a:ext>
            </a:extLst>
          </p:cNvPr>
          <p:cNvPicPr>
            <a:picLocks noChangeAspect="1"/>
          </p:cNvPicPr>
          <p:nvPr/>
        </p:nvPicPr>
        <p:blipFill>
          <a:blip r:embed="rId2"/>
          <a:stretch>
            <a:fillRect/>
          </a:stretch>
        </p:blipFill>
        <p:spPr>
          <a:xfrm>
            <a:off x="609600" y="2743200"/>
            <a:ext cx="7848600" cy="3200400"/>
          </a:xfrm>
          <a:prstGeom prst="rect">
            <a:avLst/>
          </a:prstGeom>
        </p:spPr>
      </p:pic>
      <p:pic>
        <p:nvPicPr>
          <p:cNvPr id="2" name="Picture 1">
            <a:extLst>
              <a:ext uri="{FF2B5EF4-FFF2-40B4-BE49-F238E27FC236}">
                <a16:creationId xmlns:a16="http://schemas.microsoft.com/office/drawing/2014/main" id="{08B92533-689F-C90A-8B7B-C83314C4A450}"/>
              </a:ext>
            </a:extLst>
          </p:cNvPr>
          <p:cNvPicPr>
            <a:picLocks noChangeAspect="1"/>
          </p:cNvPicPr>
          <p:nvPr/>
        </p:nvPicPr>
        <p:blipFill>
          <a:blip r:embed="rId3"/>
          <a:stretch>
            <a:fillRect/>
          </a:stretch>
        </p:blipFill>
        <p:spPr>
          <a:xfrm>
            <a:off x="609600" y="1689542"/>
            <a:ext cx="7848600" cy="1082233"/>
          </a:xfrm>
          <a:prstGeom prst="rect">
            <a:avLst/>
          </a:prstGeom>
        </p:spPr>
      </p:pic>
      <p:sp>
        <p:nvSpPr>
          <p:cNvPr id="7" name="Date Placeholder 6">
            <a:extLst>
              <a:ext uri="{FF2B5EF4-FFF2-40B4-BE49-F238E27FC236}">
                <a16:creationId xmlns:a16="http://schemas.microsoft.com/office/drawing/2014/main" id="{E27F5D80-F51B-FA12-EE71-A8E7E96D393D}"/>
              </a:ext>
            </a:extLst>
          </p:cNvPr>
          <p:cNvSpPr>
            <a:spLocks noGrp="1"/>
          </p:cNvSpPr>
          <p:nvPr>
            <p:ph type="dt" sz="half" idx="10"/>
          </p:nvPr>
        </p:nvSpPr>
        <p:spPr/>
        <p:txBody>
          <a:bodyPr/>
          <a:lstStyle/>
          <a:p>
            <a:fld id="{81113DC4-91C9-494F-ABE4-5D79ACCF5019}" type="datetime1">
              <a:rPr lang="en-IN" smtClean="0"/>
              <a:t>01/07/24</a:t>
            </a:fld>
            <a:endParaRPr lang="en-US"/>
          </a:p>
        </p:txBody>
      </p:sp>
      <p:sp>
        <p:nvSpPr>
          <p:cNvPr id="9" name="Footer Placeholder 8">
            <a:extLst>
              <a:ext uri="{FF2B5EF4-FFF2-40B4-BE49-F238E27FC236}">
                <a16:creationId xmlns:a16="http://schemas.microsoft.com/office/drawing/2014/main" id="{E94AF829-8B6D-F379-83C4-2612E3105B10}"/>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FF545248-D08B-932D-8111-C17F6073CC9A}"/>
              </a:ext>
            </a:extLst>
          </p:cNvPr>
          <p:cNvSpPr>
            <a:spLocks noGrp="1"/>
          </p:cNvSpPr>
          <p:nvPr>
            <p:ph type="sldNum" sz="quarter" idx="12"/>
          </p:nvPr>
        </p:nvSpPr>
        <p:spPr/>
        <p:txBody>
          <a:bodyPr/>
          <a:lstStyle/>
          <a:p>
            <a:fld id="{B6F15528-21DE-4FAA-801E-634DDDAF4B2B}" type="slidenum">
              <a:rPr lang="en-US" smtClean="0"/>
              <a:pPr/>
              <a:t>21</a:t>
            </a:fld>
            <a:endParaRPr lang="en-US"/>
          </a:p>
        </p:txBody>
      </p:sp>
    </p:spTree>
    <p:extLst>
      <p:ext uri="{BB962C8B-B14F-4D97-AF65-F5344CB8AC3E}">
        <p14:creationId xmlns:p14="http://schemas.microsoft.com/office/powerpoint/2010/main" val="31092519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2C5A8F8-C96F-459B-96C1-4D0D058D9A21}"/>
              </a:ext>
            </a:extLst>
          </p:cNvPr>
          <p:cNvSpPr txBox="1">
            <a:spLocks/>
          </p:cNvSpPr>
          <p:nvPr/>
        </p:nvSpPr>
        <p:spPr>
          <a:xfrm>
            <a:off x="2338041" y="59511"/>
            <a:ext cx="5839519"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t">
            <a:noAutofit/>
          </a:bodyPr>
          <a:lstStyle/>
          <a:p>
            <a:pPr algn="ctr">
              <a:spcBef>
                <a:spcPct val="0"/>
              </a:spcBef>
              <a:defRPr/>
            </a:pPr>
            <a:r>
              <a:rPr kumimoji="0" lang="en-US" sz="3000" b="0" i="0" u="none" strike="noStrike" kern="1200" cap="none" spc="0" normalizeH="0" baseline="0" noProof="0" dirty="0">
                <a:ln>
                  <a:noFill/>
                </a:ln>
                <a:solidFill>
                  <a:schemeClr val="dk1"/>
                </a:solidFill>
                <a:effectLst/>
                <a:uLnTx/>
                <a:uFillTx/>
                <a:latin typeface="+mn-lt"/>
                <a:ea typeface="+mn-ea"/>
                <a:cs typeface="+mn-cs"/>
              </a:rPr>
              <a:t>Lecture Plan </a:t>
            </a:r>
          </a:p>
        </p:txBody>
      </p:sp>
      <p:pic>
        <p:nvPicPr>
          <p:cNvPr id="7" name="Picture 6">
            <a:extLst>
              <a:ext uri="{FF2B5EF4-FFF2-40B4-BE49-F238E27FC236}">
                <a16:creationId xmlns:a16="http://schemas.microsoft.com/office/drawing/2014/main" id="{199335D9-5A98-46FC-B9EA-92C9B86C3CA2}"/>
              </a:ext>
            </a:extLst>
          </p:cNvPr>
          <p:cNvPicPr>
            <a:picLocks noChangeAspect="1"/>
          </p:cNvPicPr>
          <p:nvPr/>
        </p:nvPicPr>
        <p:blipFill>
          <a:blip r:embed="rId2"/>
          <a:stretch>
            <a:fillRect/>
          </a:stretch>
        </p:blipFill>
        <p:spPr>
          <a:xfrm>
            <a:off x="762000" y="1066799"/>
            <a:ext cx="7924800" cy="5029201"/>
          </a:xfrm>
          <a:prstGeom prst="rect">
            <a:avLst/>
          </a:prstGeom>
        </p:spPr>
      </p:pic>
      <p:sp>
        <p:nvSpPr>
          <p:cNvPr id="5" name="Date Placeholder 4">
            <a:extLst>
              <a:ext uri="{FF2B5EF4-FFF2-40B4-BE49-F238E27FC236}">
                <a16:creationId xmlns:a16="http://schemas.microsoft.com/office/drawing/2014/main" id="{25E07FFC-94A1-0C78-B605-17D41D2CCC58}"/>
              </a:ext>
            </a:extLst>
          </p:cNvPr>
          <p:cNvSpPr>
            <a:spLocks noGrp="1"/>
          </p:cNvSpPr>
          <p:nvPr>
            <p:ph type="dt" sz="half" idx="10"/>
          </p:nvPr>
        </p:nvSpPr>
        <p:spPr/>
        <p:txBody>
          <a:bodyPr/>
          <a:lstStyle/>
          <a:p>
            <a:fld id="{635C2BD9-D0B1-A44D-940B-6ADA2965B342}" type="datetime1">
              <a:rPr lang="en-IN" smtClean="0"/>
              <a:t>01/07/24</a:t>
            </a:fld>
            <a:endParaRPr lang="en-US"/>
          </a:p>
        </p:txBody>
      </p:sp>
      <p:sp>
        <p:nvSpPr>
          <p:cNvPr id="6" name="Footer Placeholder 5">
            <a:extLst>
              <a:ext uri="{FF2B5EF4-FFF2-40B4-BE49-F238E27FC236}">
                <a16:creationId xmlns:a16="http://schemas.microsoft.com/office/drawing/2014/main" id="{2E1E2F96-B135-CF8E-A7B9-C837923A267E}"/>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B1F1CCF5-76AF-D191-6626-A7FE64F388EE}"/>
              </a:ext>
            </a:extLst>
          </p:cNvPr>
          <p:cNvSpPr>
            <a:spLocks noGrp="1"/>
          </p:cNvSpPr>
          <p:nvPr>
            <p:ph type="sldNum" sz="quarter" idx="12"/>
          </p:nvPr>
        </p:nvSpPr>
        <p:spPr/>
        <p:txBody>
          <a:bodyPr/>
          <a:lstStyle/>
          <a:p>
            <a:fld id="{B6F15528-21DE-4FAA-801E-634DDDAF4B2B}" type="slidenum">
              <a:rPr lang="en-US" smtClean="0"/>
              <a:pPr/>
              <a:t>22</a:t>
            </a:fld>
            <a:endParaRPr lang="en-US"/>
          </a:p>
        </p:txBody>
      </p:sp>
    </p:spTree>
    <p:extLst>
      <p:ext uri="{BB962C8B-B14F-4D97-AF65-F5344CB8AC3E}">
        <p14:creationId xmlns:p14="http://schemas.microsoft.com/office/powerpoint/2010/main" val="30568835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2C5A8F8-C96F-459B-96C1-4D0D058D9A21}"/>
              </a:ext>
            </a:extLst>
          </p:cNvPr>
          <p:cNvSpPr txBox="1">
            <a:spLocks/>
          </p:cNvSpPr>
          <p:nvPr/>
        </p:nvSpPr>
        <p:spPr>
          <a:xfrm>
            <a:off x="2046065" y="59511"/>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t">
            <a:noAutofit/>
          </a:bodyPr>
          <a:lstStyle/>
          <a:p>
            <a:pPr algn="ctr">
              <a:spcBef>
                <a:spcPct val="0"/>
              </a:spcBef>
              <a:defRPr/>
            </a:pPr>
            <a:r>
              <a:rPr kumimoji="0" lang="en-US" sz="3000" b="0" i="0" u="none" strike="noStrike" kern="1200" cap="none" spc="0" normalizeH="0" baseline="0" noProof="0" dirty="0">
                <a:ln>
                  <a:noFill/>
                </a:ln>
                <a:solidFill>
                  <a:schemeClr val="dk1"/>
                </a:solidFill>
                <a:effectLst/>
                <a:uLnTx/>
                <a:uFillTx/>
                <a:latin typeface="+mn-lt"/>
                <a:ea typeface="+mn-ea"/>
                <a:cs typeface="+mn-cs"/>
              </a:rPr>
              <a:t>Lecture Plan </a:t>
            </a:r>
          </a:p>
        </p:txBody>
      </p:sp>
      <p:pic>
        <p:nvPicPr>
          <p:cNvPr id="3" name="Picture 2">
            <a:extLst>
              <a:ext uri="{FF2B5EF4-FFF2-40B4-BE49-F238E27FC236}">
                <a16:creationId xmlns:a16="http://schemas.microsoft.com/office/drawing/2014/main" id="{9794C6F2-4B26-4C98-B5AE-25086ACE4AC2}"/>
              </a:ext>
            </a:extLst>
          </p:cNvPr>
          <p:cNvPicPr>
            <a:picLocks noChangeAspect="1"/>
          </p:cNvPicPr>
          <p:nvPr/>
        </p:nvPicPr>
        <p:blipFill>
          <a:blip r:embed="rId2"/>
          <a:stretch>
            <a:fillRect/>
          </a:stretch>
        </p:blipFill>
        <p:spPr>
          <a:xfrm>
            <a:off x="685800" y="807273"/>
            <a:ext cx="8153400" cy="5427602"/>
          </a:xfrm>
          <a:prstGeom prst="rect">
            <a:avLst/>
          </a:prstGeom>
        </p:spPr>
      </p:pic>
      <p:sp>
        <p:nvSpPr>
          <p:cNvPr id="7" name="Date Placeholder 6">
            <a:extLst>
              <a:ext uri="{FF2B5EF4-FFF2-40B4-BE49-F238E27FC236}">
                <a16:creationId xmlns:a16="http://schemas.microsoft.com/office/drawing/2014/main" id="{8DE4C916-51E7-E217-7BED-3D40465DB03E}"/>
              </a:ext>
            </a:extLst>
          </p:cNvPr>
          <p:cNvSpPr>
            <a:spLocks noGrp="1"/>
          </p:cNvSpPr>
          <p:nvPr>
            <p:ph type="dt" sz="half" idx="10"/>
          </p:nvPr>
        </p:nvSpPr>
        <p:spPr/>
        <p:txBody>
          <a:bodyPr/>
          <a:lstStyle/>
          <a:p>
            <a:fld id="{14081598-6797-974A-B5D3-4D88720BE35F}" type="datetime1">
              <a:rPr lang="en-IN" smtClean="0"/>
              <a:t>01/07/24</a:t>
            </a:fld>
            <a:endParaRPr lang="en-US"/>
          </a:p>
        </p:txBody>
      </p:sp>
      <p:sp>
        <p:nvSpPr>
          <p:cNvPr id="9" name="Footer Placeholder 8">
            <a:extLst>
              <a:ext uri="{FF2B5EF4-FFF2-40B4-BE49-F238E27FC236}">
                <a16:creationId xmlns:a16="http://schemas.microsoft.com/office/drawing/2014/main" id="{357CBF43-9E5C-7F18-DF52-A461077D9265}"/>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74DF3E28-D326-20B4-01BF-39FAB6BCADF2}"/>
              </a:ext>
            </a:extLst>
          </p:cNvPr>
          <p:cNvSpPr>
            <a:spLocks noGrp="1"/>
          </p:cNvSpPr>
          <p:nvPr>
            <p:ph type="sldNum" sz="quarter" idx="12"/>
          </p:nvPr>
        </p:nvSpPr>
        <p:spPr/>
        <p:txBody>
          <a:bodyPr/>
          <a:lstStyle/>
          <a:p>
            <a:fld id="{B6F15528-21DE-4FAA-801E-634DDDAF4B2B}" type="slidenum">
              <a:rPr lang="en-US" smtClean="0"/>
              <a:pPr/>
              <a:t>23</a:t>
            </a:fld>
            <a:endParaRPr lang="en-US"/>
          </a:p>
        </p:txBody>
      </p:sp>
    </p:spTree>
    <p:extLst>
      <p:ext uri="{BB962C8B-B14F-4D97-AF65-F5344CB8AC3E}">
        <p14:creationId xmlns:p14="http://schemas.microsoft.com/office/powerpoint/2010/main" val="39090974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986455" y="94750"/>
            <a:ext cx="6800193"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lvl="0" algn="ctr">
              <a:spcBef>
                <a:spcPct val="0"/>
              </a:spcBef>
              <a:defRPr/>
            </a:pPr>
            <a:r>
              <a:rPr lang="en-US" sz="3000" dirty="0"/>
              <a:t>Old Question Papers</a:t>
            </a:r>
          </a:p>
        </p:txBody>
      </p:sp>
      <p:pic>
        <p:nvPicPr>
          <p:cNvPr id="5" name="Picture 4">
            <a:extLst>
              <a:ext uri="{FF2B5EF4-FFF2-40B4-BE49-F238E27FC236}">
                <a16:creationId xmlns:a16="http://schemas.microsoft.com/office/drawing/2014/main" id="{0BE777D9-29D5-0459-197C-CC81D711344A}"/>
              </a:ext>
            </a:extLst>
          </p:cNvPr>
          <p:cNvPicPr>
            <a:picLocks noChangeAspect="1"/>
          </p:cNvPicPr>
          <p:nvPr/>
        </p:nvPicPr>
        <p:blipFill>
          <a:blip r:embed="rId2"/>
          <a:stretch>
            <a:fillRect/>
          </a:stretch>
        </p:blipFill>
        <p:spPr>
          <a:xfrm>
            <a:off x="1460938" y="767255"/>
            <a:ext cx="6337738" cy="5917324"/>
          </a:xfrm>
          <a:prstGeom prst="rect">
            <a:avLst/>
          </a:prstGeom>
        </p:spPr>
      </p:pic>
      <p:sp>
        <p:nvSpPr>
          <p:cNvPr id="6" name="Date Placeholder 5">
            <a:extLst>
              <a:ext uri="{FF2B5EF4-FFF2-40B4-BE49-F238E27FC236}">
                <a16:creationId xmlns:a16="http://schemas.microsoft.com/office/drawing/2014/main" id="{25E51C6A-34CA-1D13-99C7-4A1AB193AB03}"/>
              </a:ext>
            </a:extLst>
          </p:cNvPr>
          <p:cNvSpPr>
            <a:spLocks noGrp="1"/>
          </p:cNvSpPr>
          <p:nvPr>
            <p:ph type="dt" sz="half" idx="10"/>
          </p:nvPr>
        </p:nvSpPr>
        <p:spPr/>
        <p:txBody>
          <a:bodyPr/>
          <a:lstStyle/>
          <a:p>
            <a:fld id="{1B911078-D406-9147-8A85-C5382C5DBABB}" type="datetime1">
              <a:rPr lang="en-IN" smtClean="0"/>
              <a:t>01/07/24</a:t>
            </a:fld>
            <a:endParaRPr lang="en-US"/>
          </a:p>
        </p:txBody>
      </p:sp>
      <p:sp>
        <p:nvSpPr>
          <p:cNvPr id="8" name="Footer Placeholder 7">
            <a:extLst>
              <a:ext uri="{FF2B5EF4-FFF2-40B4-BE49-F238E27FC236}">
                <a16:creationId xmlns:a16="http://schemas.microsoft.com/office/drawing/2014/main" id="{04063D39-D6FA-E733-90DE-8E9823661C1C}"/>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1601E3B0-F545-0513-2704-E821DFC94D34}"/>
              </a:ext>
            </a:extLst>
          </p:cNvPr>
          <p:cNvSpPr>
            <a:spLocks noGrp="1"/>
          </p:cNvSpPr>
          <p:nvPr>
            <p:ph type="sldNum" sz="quarter" idx="12"/>
          </p:nvPr>
        </p:nvSpPr>
        <p:spPr/>
        <p:txBody>
          <a:bodyPr/>
          <a:lstStyle/>
          <a:p>
            <a:fld id="{B6F15528-21DE-4FAA-801E-634DDDAF4B2B}" type="slidenum">
              <a:rPr lang="en-US" smtClean="0"/>
              <a:pPr/>
              <a:t>24</a:t>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97628" y="0"/>
            <a:ext cx="6996545"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000" dirty="0"/>
              <a:t>Brief Introduction to Subject </a:t>
            </a:r>
            <a:endParaRPr kumimoji="0" lang="en-US" sz="30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Content Placeholder 7">
            <a:extLst>
              <a:ext uri="{FF2B5EF4-FFF2-40B4-BE49-F238E27FC236}">
                <a16:creationId xmlns:a16="http://schemas.microsoft.com/office/drawing/2014/main" id="{92378696-3BFD-456C-A151-091C7CAC72F3}"/>
              </a:ext>
            </a:extLst>
          </p:cNvPr>
          <p:cNvPicPr>
            <a:picLocks noGrp="1" noChangeAspect="1"/>
          </p:cNvPicPr>
          <p:nvPr>
            <p:ph idx="1"/>
          </p:nvPr>
        </p:nvPicPr>
        <p:blipFill>
          <a:blip r:embed="rId2"/>
          <a:stretch>
            <a:fillRect/>
          </a:stretch>
        </p:blipFill>
        <p:spPr>
          <a:xfrm>
            <a:off x="1701800" y="877094"/>
            <a:ext cx="5786120" cy="4266984"/>
          </a:xfrm>
          <a:prstGeom prst="rect">
            <a:avLst/>
          </a:prstGeom>
        </p:spPr>
      </p:pic>
      <p:sp>
        <p:nvSpPr>
          <p:cNvPr id="9" name="TextBox 8">
            <a:extLst>
              <a:ext uri="{FF2B5EF4-FFF2-40B4-BE49-F238E27FC236}">
                <a16:creationId xmlns:a16="http://schemas.microsoft.com/office/drawing/2014/main" id="{81B52247-B5DE-4DAC-86DA-5C443E3F4B05}"/>
              </a:ext>
            </a:extLst>
          </p:cNvPr>
          <p:cNvSpPr txBox="1"/>
          <p:nvPr/>
        </p:nvSpPr>
        <p:spPr>
          <a:xfrm>
            <a:off x="990600" y="5288549"/>
            <a:ext cx="6781800" cy="923330"/>
          </a:xfrm>
          <a:prstGeom prst="rect">
            <a:avLst/>
          </a:prstGeom>
          <a:noFill/>
        </p:spPr>
        <p:txBody>
          <a:bodyPr wrap="square">
            <a:spAutoFit/>
          </a:bodyPr>
          <a:lstStyle/>
          <a:p>
            <a:r>
              <a:rPr lang="en-IN" dirty="0">
                <a:hlinkClick r:id="rId3"/>
              </a:rPr>
              <a:t>https://www.youtube.com/watch?v=PPLop4L2eGk&amp;list=PLLssT5z_DsK-h9vYZkQkYNWcItqhlRJLN</a:t>
            </a:r>
            <a:endParaRPr lang="en-IN" dirty="0"/>
          </a:p>
          <a:p>
            <a:endParaRPr lang="en-IN" dirty="0"/>
          </a:p>
        </p:txBody>
      </p:sp>
      <p:sp>
        <p:nvSpPr>
          <p:cNvPr id="5" name="Date Placeholder 4">
            <a:extLst>
              <a:ext uri="{FF2B5EF4-FFF2-40B4-BE49-F238E27FC236}">
                <a16:creationId xmlns:a16="http://schemas.microsoft.com/office/drawing/2014/main" id="{9BBDB26D-4D4A-2461-A54A-85D1638C0BFA}"/>
              </a:ext>
            </a:extLst>
          </p:cNvPr>
          <p:cNvSpPr>
            <a:spLocks noGrp="1"/>
          </p:cNvSpPr>
          <p:nvPr>
            <p:ph type="dt" sz="half" idx="10"/>
          </p:nvPr>
        </p:nvSpPr>
        <p:spPr/>
        <p:txBody>
          <a:bodyPr/>
          <a:lstStyle/>
          <a:p>
            <a:fld id="{379DB83B-5352-1749-9519-3BBB193FC8C5}" type="datetime1">
              <a:rPr lang="en-IN" smtClean="0"/>
              <a:t>01/07/24</a:t>
            </a:fld>
            <a:endParaRPr lang="en-US"/>
          </a:p>
        </p:txBody>
      </p:sp>
      <p:sp>
        <p:nvSpPr>
          <p:cNvPr id="6" name="Footer Placeholder 5">
            <a:extLst>
              <a:ext uri="{FF2B5EF4-FFF2-40B4-BE49-F238E27FC236}">
                <a16:creationId xmlns:a16="http://schemas.microsoft.com/office/drawing/2014/main" id="{59781F3C-486B-92CF-5636-FE3E11A91E4A}"/>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87EEC705-3758-BB85-00CB-9385AD588801}"/>
              </a:ext>
            </a:extLst>
          </p:cNvPr>
          <p:cNvSpPr>
            <a:spLocks noGrp="1"/>
          </p:cNvSpPr>
          <p:nvPr>
            <p:ph type="sldNum" sz="quarter" idx="12"/>
          </p:nvPr>
        </p:nvSpPr>
        <p:spPr/>
        <p:txBody>
          <a:bodyPr/>
          <a:lstStyle/>
          <a:p>
            <a:fld id="{B6F15528-21DE-4FAA-801E-634DDDAF4B2B}" type="slidenum">
              <a:rPr lang="en-US" smtClean="0"/>
              <a:pPr/>
              <a:t>25</a:t>
            </a:fld>
            <a:endParaRPr lang="en-US"/>
          </a:p>
        </p:txBody>
      </p:sp>
    </p:spTree>
    <p:extLst>
      <p:ext uri="{BB962C8B-B14F-4D97-AF65-F5344CB8AC3E}">
        <p14:creationId xmlns:p14="http://schemas.microsoft.com/office/powerpoint/2010/main" val="15135959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419100" y="2156760"/>
            <a:ext cx="8305800" cy="2544479"/>
          </a:xfrm>
          <a:prstGeom prst="rect">
            <a:avLst/>
          </a:prstGeom>
        </p:spPr>
        <p:txBody>
          <a:bodyPr vert="horz" wrap="square" lIns="0" tIns="12065" rIns="0" bIns="0" rtlCol="0">
            <a:spAutoFit/>
          </a:bodyPr>
          <a:lstStyle/>
          <a:p>
            <a:pPr algn="just">
              <a:lnSpc>
                <a:spcPct val="115000"/>
              </a:lnSpc>
              <a:spcAft>
                <a:spcPts val="1000"/>
              </a:spcAft>
            </a:pPr>
            <a:r>
              <a:rPr lang="en-US" dirty="0">
                <a:latin typeface="Times New Roman" panose="02020603050405020304" pitchFamily="18" charset="0"/>
                <a:ea typeface="Calibri" panose="020F0502020204030204" pitchFamily="34" charset="0"/>
                <a:cs typeface="SimSun" panose="02010600030101010101" pitchFamily="2" charset="-122"/>
              </a:rPr>
              <a:t>Introduction to clustering, K-means clustering, </a:t>
            </a:r>
          </a:p>
          <a:p>
            <a:pPr algn="just">
              <a:lnSpc>
                <a:spcPct val="115000"/>
              </a:lnSpc>
              <a:spcAft>
                <a:spcPts val="1000"/>
              </a:spcAft>
            </a:pPr>
            <a:r>
              <a:rPr lang="en-US" dirty="0">
                <a:latin typeface="Times New Roman" panose="02020603050405020304" pitchFamily="18" charset="0"/>
                <a:ea typeface="Calibri" panose="020F0502020204030204" pitchFamily="34" charset="0"/>
                <a:cs typeface="SimSun" panose="02010600030101010101" pitchFamily="2" charset="-122"/>
              </a:rPr>
              <a:t>K-Nearest Neighbor,) Iterative distance-based clustering, </a:t>
            </a:r>
          </a:p>
          <a:p>
            <a:pPr algn="just">
              <a:lnSpc>
                <a:spcPct val="115000"/>
              </a:lnSpc>
              <a:spcAft>
                <a:spcPts val="1000"/>
              </a:spcAft>
            </a:pPr>
            <a:r>
              <a:rPr lang="en-US" dirty="0">
                <a:latin typeface="Times New Roman" panose="02020603050405020304" pitchFamily="18" charset="0"/>
                <a:ea typeface="Calibri" panose="020F0502020204030204" pitchFamily="34" charset="0"/>
                <a:cs typeface="SimSun" panose="02010600030101010101" pitchFamily="2" charset="-122"/>
              </a:rPr>
              <a:t>Dealing with continuous, categorical values in K-Means, </a:t>
            </a:r>
          </a:p>
          <a:p>
            <a:pPr algn="just">
              <a:lnSpc>
                <a:spcPct val="115000"/>
              </a:lnSpc>
              <a:spcAft>
                <a:spcPts val="1000"/>
              </a:spcAft>
            </a:pPr>
            <a:r>
              <a:rPr lang="en-US" dirty="0">
                <a:latin typeface="Times New Roman" panose="02020603050405020304" pitchFamily="18" charset="0"/>
                <a:ea typeface="Calibri" panose="020F0502020204030204" pitchFamily="34" charset="0"/>
                <a:cs typeface="SimSun" panose="02010600030101010101" pitchFamily="2" charset="-122"/>
              </a:rPr>
              <a:t>Hierarchical: AGNES, DIANA, Partitional: K-means clustering, K-Mode Clustering, </a:t>
            </a:r>
          </a:p>
          <a:p>
            <a:pPr algn="just">
              <a:lnSpc>
                <a:spcPct val="115000"/>
              </a:lnSpc>
              <a:spcAft>
                <a:spcPts val="1000"/>
              </a:spcAft>
            </a:pPr>
            <a:r>
              <a:rPr lang="en-US" dirty="0">
                <a:latin typeface="Times New Roman" panose="02020603050405020304" pitchFamily="18" charset="0"/>
                <a:ea typeface="Calibri" panose="020F0502020204030204" pitchFamily="34" charset="0"/>
                <a:cs typeface="SimSun" panose="02010600030101010101" pitchFamily="2" charset="-122"/>
              </a:rPr>
              <a:t>density-based clustering, </a:t>
            </a:r>
          </a:p>
          <a:p>
            <a:pPr algn="just">
              <a:lnSpc>
                <a:spcPct val="115000"/>
              </a:lnSpc>
              <a:spcAft>
                <a:spcPts val="1000"/>
              </a:spcAft>
            </a:pPr>
            <a:r>
              <a:rPr lang="en-US" dirty="0">
                <a:latin typeface="Times New Roman" panose="02020603050405020304" pitchFamily="18" charset="0"/>
                <a:ea typeface="Calibri" panose="020F0502020204030204" pitchFamily="34" charset="0"/>
                <a:cs typeface="SimSun" panose="02010600030101010101" pitchFamily="2" charset="-122"/>
              </a:rPr>
              <a:t>Expectation Maximization, Gaussian Mixture Models. </a:t>
            </a:r>
            <a:endParaRPr lang="en-IN" sz="1600" dirty="0">
              <a:latin typeface="Calibri" panose="020F0502020204030204" pitchFamily="34" charset="0"/>
              <a:ea typeface="Calibri" panose="020F0502020204030204" pitchFamily="34" charset="0"/>
              <a:cs typeface="SimSun" panose="02010600030101010101" pitchFamily="2" charset="-122"/>
            </a:endParaRPr>
          </a:p>
        </p:txBody>
      </p:sp>
      <p:sp>
        <p:nvSpPr>
          <p:cNvPr id="7" name="Rectangle 6"/>
          <p:cNvSpPr/>
          <p:nvPr/>
        </p:nvSpPr>
        <p:spPr>
          <a:xfrm>
            <a:off x="624162" y="968294"/>
            <a:ext cx="5000075" cy="461665"/>
          </a:xfrm>
          <a:prstGeom prst="rect">
            <a:avLst/>
          </a:prstGeom>
        </p:spPr>
        <p:txBody>
          <a:bodyPr wrap="square">
            <a:spAutoFit/>
          </a:bodyPr>
          <a:lstStyle/>
          <a:p>
            <a:pPr>
              <a:buFont typeface="Wingdings" pitchFamily="2" charset="2"/>
              <a:buChar char="Ø"/>
            </a:pPr>
            <a:r>
              <a:rPr lang="en-US" sz="2400" dirty="0"/>
              <a:t> Unit 3 Content: </a:t>
            </a:r>
          </a:p>
        </p:txBody>
      </p:sp>
      <p:pic>
        <p:nvPicPr>
          <p:cNvPr id="4" name="Picture 3">
            <a:extLst>
              <a:ext uri="{FF2B5EF4-FFF2-40B4-BE49-F238E27FC236}">
                <a16:creationId xmlns:a16="http://schemas.microsoft.com/office/drawing/2014/main" id="{8F7D5DBD-6781-D5A8-ADDA-24BF39A06F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 y="36512"/>
            <a:ext cx="1381125" cy="769938"/>
          </a:xfrm>
          <a:prstGeom prst="rect">
            <a:avLst/>
          </a:prstGeom>
        </p:spPr>
      </p:pic>
      <p:sp>
        <p:nvSpPr>
          <p:cNvPr id="8" name="Date Placeholder 7">
            <a:extLst>
              <a:ext uri="{FF2B5EF4-FFF2-40B4-BE49-F238E27FC236}">
                <a16:creationId xmlns:a16="http://schemas.microsoft.com/office/drawing/2014/main" id="{CD09B4F8-B80B-70CA-3EBE-C9532C633D24}"/>
              </a:ext>
            </a:extLst>
          </p:cNvPr>
          <p:cNvSpPr>
            <a:spLocks noGrp="1"/>
          </p:cNvSpPr>
          <p:nvPr>
            <p:ph type="dt" sz="half" idx="10"/>
          </p:nvPr>
        </p:nvSpPr>
        <p:spPr/>
        <p:txBody>
          <a:bodyPr/>
          <a:lstStyle/>
          <a:p>
            <a:fld id="{711158BE-785B-5046-89A8-68D232B5D39A}" type="datetime1">
              <a:rPr lang="en-IN" smtClean="0"/>
              <a:t>01/07/24</a:t>
            </a:fld>
            <a:endParaRPr lang="en-US"/>
          </a:p>
        </p:txBody>
      </p:sp>
      <p:sp>
        <p:nvSpPr>
          <p:cNvPr id="9" name="Footer Placeholder 8">
            <a:extLst>
              <a:ext uri="{FF2B5EF4-FFF2-40B4-BE49-F238E27FC236}">
                <a16:creationId xmlns:a16="http://schemas.microsoft.com/office/drawing/2014/main" id="{57201548-59FF-0D35-E6D7-01958E5724B5}"/>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A4827E6A-840F-F7BB-CEFC-65D5EDF10025}"/>
              </a:ext>
            </a:extLst>
          </p:cNvPr>
          <p:cNvSpPr>
            <a:spLocks noGrp="1"/>
          </p:cNvSpPr>
          <p:nvPr>
            <p:ph type="sldNum" sz="quarter" idx="12"/>
          </p:nvPr>
        </p:nvSpPr>
        <p:spPr/>
        <p:txBody>
          <a:bodyPr/>
          <a:lstStyle/>
          <a:p>
            <a:fld id="{B6F15528-21DE-4FAA-801E-634DDDAF4B2B}" type="slidenum">
              <a:rPr lang="en-US" smtClean="0"/>
              <a:pPr/>
              <a:t>26</a:t>
            </a:fld>
            <a:endParaRPr lang="en-US"/>
          </a:p>
        </p:txBody>
      </p:sp>
    </p:spTree>
    <p:extLst>
      <p:ext uri="{BB962C8B-B14F-4D97-AF65-F5344CB8AC3E}">
        <p14:creationId xmlns:p14="http://schemas.microsoft.com/office/powerpoint/2010/main" val="115636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ox(in)">
                                      <p:cBhvr>
                                        <p:cTn id="7" dur="1000"/>
                                        <p:tgtEl>
                                          <p:spTgt spid="3">
                                            <p:txEl>
                                              <p:pRg st="0" end="0"/>
                                            </p:txEl>
                                          </p:spTgt>
                                        </p:tgtEl>
                                      </p:cBhvr>
                                    </p:animEffect>
                                  </p:childTnLst>
                                </p:cTn>
                              </p:par>
                              <p:par>
                                <p:cTn id="8" presetID="4" presetClass="entr" presetSubtype="16"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ox(in)">
                                      <p:cBhvr>
                                        <p:cTn id="10" dur="1000"/>
                                        <p:tgtEl>
                                          <p:spTgt spid="3">
                                            <p:txEl>
                                              <p:pRg st="1" end="1"/>
                                            </p:txEl>
                                          </p:spTgt>
                                        </p:tgtEl>
                                      </p:cBhvr>
                                    </p:animEffect>
                                  </p:childTnLst>
                                </p:cTn>
                              </p:par>
                              <p:par>
                                <p:cTn id="11" presetID="4" presetClass="entr" presetSubtype="16"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ox(in)">
                                      <p:cBhvr>
                                        <p:cTn id="13" dur="1000"/>
                                        <p:tgtEl>
                                          <p:spTgt spid="3">
                                            <p:txEl>
                                              <p:pRg st="2" end="2"/>
                                            </p:txEl>
                                          </p:spTgt>
                                        </p:tgtEl>
                                      </p:cBhvr>
                                    </p:animEffect>
                                  </p:childTnLst>
                                </p:cTn>
                              </p:par>
                              <p:par>
                                <p:cTn id="14" presetID="4" presetClass="entr" presetSubtype="16"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ox(in)">
                                      <p:cBhvr>
                                        <p:cTn id="16" dur="1000"/>
                                        <p:tgtEl>
                                          <p:spTgt spid="3">
                                            <p:txEl>
                                              <p:pRg st="3" end="3"/>
                                            </p:txEl>
                                          </p:spTgt>
                                        </p:tgtEl>
                                      </p:cBhvr>
                                    </p:animEffect>
                                  </p:childTnLst>
                                </p:cTn>
                              </p:par>
                              <p:par>
                                <p:cTn id="17" presetID="4" presetClass="entr" presetSubtype="16"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ox(in)">
                                      <p:cBhvr>
                                        <p:cTn id="19" dur="1000"/>
                                        <p:tgtEl>
                                          <p:spTgt spid="3">
                                            <p:txEl>
                                              <p:pRg st="4" end="4"/>
                                            </p:txEl>
                                          </p:spTgt>
                                        </p:tgtEl>
                                      </p:cBhvr>
                                    </p:animEffect>
                                  </p:childTnLst>
                                </p:cTn>
                              </p:par>
                              <p:par>
                                <p:cTn id="20" presetID="4" presetClass="entr" presetSubtype="16"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ox(in)">
                                      <p:cBhvr>
                                        <p:cTn id="22"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136635"/>
            <a:ext cx="7065818"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Unit </a:t>
            </a:r>
            <a:r>
              <a:rPr kumimoji="0" lang="en-US" sz="2400" b="0" i="0" u="none" strike="noStrike" kern="1200" cap="none" spc="0" normalizeH="0" noProof="0" dirty="0">
                <a:ln>
                  <a:noFill/>
                </a:ln>
                <a:solidFill>
                  <a:schemeClr val="dk1"/>
                </a:solidFill>
                <a:effectLst/>
                <a:uLnTx/>
                <a:uFillTx/>
                <a:latin typeface="+mn-lt"/>
                <a:ea typeface="+mn-ea"/>
                <a:cs typeface="+mn-cs"/>
              </a:rPr>
              <a:t>Objective</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9" name="Content Placeholder 8"/>
          <p:cNvSpPr>
            <a:spLocks noGrp="1"/>
          </p:cNvSpPr>
          <p:nvPr>
            <p:ph idx="1"/>
          </p:nvPr>
        </p:nvSpPr>
        <p:spPr>
          <a:xfrm>
            <a:off x="304800" y="1600200"/>
            <a:ext cx="8382000" cy="4525963"/>
          </a:xfrm>
        </p:spPr>
        <p:txBody>
          <a:bodyPr>
            <a:normAutofit/>
          </a:bodyPr>
          <a:lstStyle/>
          <a:p>
            <a:pPr algn="just">
              <a:buNone/>
            </a:pPr>
            <a:r>
              <a:rPr lang="en-US" sz="2200" dirty="0"/>
              <a:t>      The objective of the Unit 3</a:t>
            </a:r>
          </a:p>
          <a:p>
            <a:pPr algn="just">
              <a:buNone/>
            </a:pPr>
            <a:endParaRPr lang="en-US" sz="2200" dirty="0"/>
          </a:p>
          <a:p>
            <a:pPr algn="just">
              <a:buNone/>
            </a:pPr>
            <a:r>
              <a:rPr lang="en-US" sz="2200" dirty="0"/>
              <a:t>      1. To understand the basics of Unsupervised learning,</a:t>
            </a:r>
          </a:p>
          <a:p>
            <a:pPr algn="just">
              <a:buNone/>
            </a:pPr>
            <a:r>
              <a:rPr lang="en-US" sz="2200" dirty="0"/>
              <a:t>      2.  A clear concept of carious clustering algorithms. </a:t>
            </a:r>
          </a:p>
          <a:p>
            <a:pPr algn="just">
              <a:buNone/>
            </a:pPr>
            <a:r>
              <a:rPr lang="en-US" sz="2200" dirty="0"/>
              <a:t>      </a:t>
            </a:r>
          </a:p>
        </p:txBody>
      </p:sp>
      <p:sp>
        <p:nvSpPr>
          <p:cNvPr id="5" name="Date Placeholder 4">
            <a:extLst>
              <a:ext uri="{FF2B5EF4-FFF2-40B4-BE49-F238E27FC236}">
                <a16:creationId xmlns:a16="http://schemas.microsoft.com/office/drawing/2014/main" id="{4C0A5FFD-6D8A-5604-C080-704667216D5D}"/>
              </a:ext>
            </a:extLst>
          </p:cNvPr>
          <p:cNvSpPr>
            <a:spLocks noGrp="1"/>
          </p:cNvSpPr>
          <p:nvPr>
            <p:ph type="dt" sz="half" idx="10"/>
          </p:nvPr>
        </p:nvSpPr>
        <p:spPr/>
        <p:txBody>
          <a:bodyPr/>
          <a:lstStyle/>
          <a:p>
            <a:fld id="{1A2ADB1B-D052-5148-BBD9-8DE0CF249F11}" type="datetime1">
              <a:rPr lang="en-IN" smtClean="0"/>
              <a:t>01/07/24</a:t>
            </a:fld>
            <a:endParaRPr lang="en-US"/>
          </a:p>
        </p:txBody>
      </p:sp>
      <p:sp>
        <p:nvSpPr>
          <p:cNvPr id="6" name="Footer Placeholder 5">
            <a:extLst>
              <a:ext uri="{FF2B5EF4-FFF2-40B4-BE49-F238E27FC236}">
                <a16:creationId xmlns:a16="http://schemas.microsoft.com/office/drawing/2014/main" id="{6D1DB9CC-6585-FBAB-2570-5E56F199600B}"/>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47DA51D1-1EDC-CED0-9503-6A0181CCE6F8}"/>
              </a:ext>
            </a:extLst>
          </p:cNvPr>
          <p:cNvSpPr>
            <a:spLocks noGrp="1"/>
          </p:cNvSpPr>
          <p:nvPr>
            <p:ph type="sldNum" sz="quarter" idx="12"/>
          </p:nvPr>
        </p:nvSpPr>
        <p:spPr/>
        <p:txBody>
          <a:bodyPr/>
          <a:lstStyle/>
          <a:p>
            <a:fld id="{B6F15528-21DE-4FAA-801E-634DDDAF4B2B}" type="slidenum">
              <a:rPr lang="en-US" smtClean="0"/>
              <a:pPr/>
              <a:t>27</a:t>
            </a:fld>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Topic </a:t>
            </a:r>
            <a:r>
              <a:rPr kumimoji="0" lang="en-US" sz="2400" b="0" i="0" u="none" strike="noStrike" kern="1200" cap="none" spc="0" normalizeH="0" noProof="0" dirty="0">
                <a:ln>
                  <a:noFill/>
                </a:ln>
                <a:solidFill>
                  <a:schemeClr val="dk1"/>
                </a:solidFill>
                <a:effectLst/>
                <a:uLnTx/>
                <a:uFillTx/>
                <a:latin typeface="+mn-lt"/>
                <a:ea typeface="+mn-ea"/>
                <a:cs typeface="+mn-cs"/>
              </a:rPr>
              <a:t> Objective</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9" name="Content Placeholder 8"/>
          <p:cNvSpPr>
            <a:spLocks noGrp="1"/>
          </p:cNvSpPr>
          <p:nvPr>
            <p:ph idx="1"/>
          </p:nvPr>
        </p:nvSpPr>
        <p:spPr>
          <a:xfrm>
            <a:off x="457200" y="1524000"/>
            <a:ext cx="8229600" cy="4602163"/>
          </a:xfrm>
        </p:spPr>
        <p:txBody>
          <a:bodyPr>
            <a:normAutofit/>
          </a:bodyPr>
          <a:lstStyle/>
          <a:p>
            <a:pPr marL="12700" indent="0">
              <a:lnSpc>
                <a:spcPct val="100000"/>
              </a:lnSpc>
              <a:spcBef>
                <a:spcPts val="95"/>
              </a:spcBef>
              <a:buClr>
                <a:srgbClr val="0AD0D9"/>
              </a:buClr>
              <a:buSzPct val="93181"/>
              <a:buNone/>
              <a:tabLst>
                <a:tab pos="286385" algn="l"/>
                <a:tab pos="287020" algn="l"/>
              </a:tabLst>
            </a:pPr>
            <a:r>
              <a:rPr lang="en-US" sz="2400" dirty="0"/>
              <a:t>Student will be able to understand</a:t>
            </a:r>
          </a:p>
          <a:p>
            <a:pPr marL="287020" indent="-274320">
              <a:lnSpc>
                <a:spcPct val="150000"/>
              </a:lnSpc>
              <a:buClr>
                <a:srgbClr val="0AD0D9"/>
              </a:buClr>
              <a:buSzPct val="95454"/>
              <a:buFont typeface="Wingdings 2"/>
              <a:buChar char=""/>
              <a:tabLst>
                <a:tab pos="286385" algn="l"/>
                <a:tab pos="287020" algn="l"/>
              </a:tabLst>
            </a:pPr>
            <a:r>
              <a:rPr lang="en-US" sz="2400" dirty="0"/>
              <a:t> Clustering</a:t>
            </a:r>
          </a:p>
          <a:p>
            <a:pPr marL="287020" indent="-274320">
              <a:lnSpc>
                <a:spcPct val="150000"/>
              </a:lnSpc>
              <a:buClr>
                <a:srgbClr val="0AD0D9"/>
              </a:buClr>
              <a:buSzPct val="95454"/>
              <a:buFont typeface="Wingdings 2"/>
              <a:buChar char=""/>
              <a:tabLst>
                <a:tab pos="286385" algn="l"/>
                <a:tab pos="287020" algn="l"/>
              </a:tabLst>
            </a:pPr>
            <a:r>
              <a:rPr lang="en-US" sz="2400" dirty="0"/>
              <a:t>K- Nearest Neighbor </a:t>
            </a:r>
          </a:p>
          <a:p>
            <a:pPr marL="287020" indent="-274320">
              <a:lnSpc>
                <a:spcPct val="150000"/>
              </a:lnSpc>
              <a:buClr>
                <a:srgbClr val="0AD0D9"/>
              </a:buClr>
              <a:buSzPct val="95454"/>
              <a:buFont typeface="Wingdings 2"/>
              <a:buChar char=""/>
              <a:tabLst>
                <a:tab pos="286385" algn="l"/>
                <a:tab pos="287020" algn="l"/>
              </a:tabLst>
            </a:pPr>
            <a:r>
              <a:rPr lang="en-US" sz="2400" dirty="0"/>
              <a:t>K – Mean Clustering</a:t>
            </a:r>
          </a:p>
          <a:p>
            <a:pPr marL="287020" indent="-274320">
              <a:lnSpc>
                <a:spcPct val="150000"/>
              </a:lnSpc>
              <a:buClr>
                <a:srgbClr val="0AD0D9"/>
              </a:buClr>
              <a:buSzPct val="95454"/>
              <a:buFont typeface="Wingdings 2"/>
              <a:buChar char=""/>
              <a:tabLst>
                <a:tab pos="286385" algn="l"/>
                <a:tab pos="287020" algn="l"/>
              </a:tabLst>
            </a:pPr>
            <a:r>
              <a:rPr lang="en-US" sz="2400" dirty="0"/>
              <a:t>Hierarchical Clustering </a:t>
            </a:r>
          </a:p>
          <a:p>
            <a:endParaRPr lang="en-US" sz="2400" dirty="0"/>
          </a:p>
          <a:p>
            <a:pPr marL="287020" indent="-274320">
              <a:lnSpc>
                <a:spcPct val="100000"/>
              </a:lnSpc>
              <a:spcBef>
                <a:spcPts val="95"/>
              </a:spcBef>
              <a:buClr>
                <a:srgbClr val="0AD0D9"/>
              </a:buClr>
              <a:buSzPct val="93181"/>
              <a:buNone/>
              <a:tabLst>
                <a:tab pos="286385" algn="l"/>
                <a:tab pos="287020" algn="l"/>
              </a:tabLst>
            </a:pPr>
            <a:endParaRPr lang="en-US" sz="2000" dirty="0"/>
          </a:p>
        </p:txBody>
      </p:sp>
      <p:sp>
        <p:nvSpPr>
          <p:cNvPr id="5" name="Date Placeholder 4">
            <a:extLst>
              <a:ext uri="{FF2B5EF4-FFF2-40B4-BE49-F238E27FC236}">
                <a16:creationId xmlns:a16="http://schemas.microsoft.com/office/drawing/2014/main" id="{21521ED0-D343-06E3-FB9E-97F5F5E187EB}"/>
              </a:ext>
            </a:extLst>
          </p:cNvPr>
          <p:cNvSpPr>
            <a:spLocks noGrp="1"/>
          </p:cNvSpPr>
          <p:nvPr>
            <p:ph type="dt" sz="half" idx="10"/>
          </p:nvPr>
        </p:nvSpPr>
        <p:spPr/>
        <p:txBody>
          <a:bodyPr/>
          <a:lstStyle/>
          <a:p>
            <a:fld id="{4B9C10FF-3075-6748-9C41-9F22D5B180A6}" type="datetime1">
              <a:rPr lang="en-IN" smtClean="0"/>
              <a:t>01/07/24</a:t>
            </a:fld>
            <a:endParaRPr lang="en-US"/>
          </a:p>
        </p:txBody>
      </p:sp>
      <p:sp>
        <p:nvSpPr>
          <p:cNvPr id="6" name="Footer Placeholder 5">
            <a:extLst>
              <a:ext uri="{FF2B5EF4-FFF2-40B4-BE49-F238E27FC236}">
                <a16:creationId xmlns:a16="http://schemas.microsoft.com/office/drawing/2014/main" id="{FBCC2AB2-0A61-04D4-37E8-7A1346CA346B}"/>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EAAAD0DC-9636-35CF-D61E-01F11A27451F}"/>
              </a:ext>
            </a:extLst>
          </p:cNvPr>
          <p:cNvSpPr>
            <a:spLocks noGrp="1"/>
          </p:cNvSpPr>
          <p:nvPr>
            <p:ph type="sldNum" sz="quarter" idx="12"/>
          </p:nvPr>
        </p:nvSpPr>
        <p:spPr/>
        <p:txBody>
          <a:bodyPr/>
          <a:lstStyle/>
          <a:p>
            <a:fld id="{B6F15528-21DE-4FAA-801E-634DDDAF4B2B}" type="slidenum">
              <a:rPr lang="en-US" smtClean="0"/>
              <a:pPr/>
              <a:t>28</a:t>
            </a:fld>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59512"/>
            <a:ext cx="7065818"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t>K-Nearest Neighbor(KNN) Algorithm for Machine Learning</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1185357"/>
            <a:ext cx="8229600" cy="4602163"/>
          </a:xfrm>
        </p:spPr>
        <p:txBody>
          <a:bodyPr>
            <a:normAutofit fontScale="77500" lnSpcReduction="20000"/>
          </a:bodyPr>
          <a:lstStyle/>
          <a:p>
            <a:pPr marL="12700" indent="0" algn="just">
              <a:lnSpc>
                <a:spcPct val="150000"/>
              </a:lnSpc>
              <a:spcBef>
                <a:spcPts val="95"/>
              </a:spcBef>
              <a:buClr>
                <a:schemeClr val="tx1"/>
              </a:buClr>
              <a:buSzPct val="93181"/>
              <a:buNone/>
              <a:tabLst>
                <a:tab pos="286385" algn="l"/>
                <a:tab pos="287020" algn="l"/>
              </a:tabLst>
            </a:pPr>
            <a:r>
              <a:rPr lang="en-US" sz="3300" b="1" dirty="0"/>
              <a:t>K- Nearest Neighbor:</a:t>
            </a:r>
          </a:p>
          <a:p>
            <a:pPr marL="287020" indent="-274320" algn="just">
              <a:lnSpc>
                <a:spcPct val="150000"/>
              </a:lnSpc>
              <a:spcBef>
                <a:spcPts val="95"/>
              </a:spcBef>
              <a:buClr>
                <a:schemeClr val="tx1"/>
              </a:buClr>
              <a:buSzPct val="93181"/>
              <a:tabLst>
                <a:tab pos="286385" algn="l"/>
                <a:tab pos="287020" algn="l"/>
              </a:tabLst>
            </a:pPr>
            <a:r>
              <a:rPr lang="en-US" sz="2300" dirty="0"/>
              <a:t>K-Nearest Neighbor is one of the simplest Machine Learning algorithms based on Supervised Learning technique.</a:t>
            </a:r>
          </a:p>
          <a:p>
            <a:pPr marL="287020" indent="-274320" algn="just">
              <a:lnSpc>
                <a:spcPct val="150000"/>
              </a:lnSpc>
              <a:spcBef>
                <a:spcPts val="95"/>
              </a:spcBef>
              <a:buClr>
                <a:schemeClr val="tx1"/>
              </a:buClr>
              <a:buSzPct val="93181"/>
              <a:tabLst>
                <a:tab pos="286385" algn="l"/>
                <a:tab pos="287020" algn="l"/>
              </a:tabLst>
            </a:pPr>
            <a:r>
              <a:rPr lang="en-US" sz="2300" dirty="0"/>
              <a:t>K-NN algorithm assumes the similarity between the new case/data and available cases and put the new case into the category that is most similar to the available categories.</a:t>
            </a:r>
          </a:p>
          <a:p>
            <a:pPr marL="287020" indent="-274320" algn="just">
              <a:lnSpc>
                <a:spcPct val="150000"/>
              </a:lnSpc>
              <a:spcBef>
                <a:spcPts val="95"/>
              </a:spcBef>
              <a:buClr>
                <a:schemeClr val="tx1"/>
              </a:buClr>
              <a:buSzPct val="93181"/>
              <a:tabLst>
                <a:tab pos="286385" algn="l"/>
                <a:tab pos="287020" algn="l"/>
              </a:tabLst>
            </a:pPr>
            <a:r>
              <a:rPr lang="en-US" sz="2300" dirty="0"/>
              <a:t>K-NN algorithm stores all the available data and classifies a new data point based on the similarity. This means when new data appears then it can be easily classified into a well suite category by using K- NN algorithm.</a:t>
            </a:r>
          </a:p>
          <a:p>
            <a:pPr marL="287020" indent="-274320" algn="just">
              <a:lnSpc>
                <a:spcPct val="150000"/>
              </a:lnSpc>
              <a:spcBef>
                <a:spcPts val="95"/>
              </a:spcBef>
              <a:buClr>
                <a:schemeClr val="tx1"/>
              </a:buClr>
              <a:buSzPct val="93181"/>
              <a:tabLst>
                <a:tab pos="286385" algn="l"/>
                <a:tab pos="287020" algn="l"/>
              </a:tabLst>
            </a:pPr>
            <a:r>
              <a:rPr lang="en-US" sz="2300" dirty="0"/>
              <a:t>K-NN algorithm can be used for Regression as well as for Classification but mostly it is used for the Classification problems.</a:t>
            </a:r>
          </a:p>
          <a:p>
            <a:pPr marL="287020" indent="-274320">
              <a:lnSpc>
                <a:spcPct val="150000"/>
              </a:lnSpc>
              <a:spcBef>
                <a:spcPts val="95"/>
              </a:spcBef>
              <a:buClr>
                <a:schemeClr val="tx1"/>
              </a:buClr>
              <a:buSzPct val="93181"/>
              <a:tabLst>
                <a:tab pos="286385" algn="l"/>
                <a:tab pos="287020" algn="l"/>
              </a:tabLst>
            </a:pPr>
            <a:endParaRPr lang="en-US" sz="2200" dirty="0"/>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1"/>
            <a:ext cx="1447800" cy="914400"/>
          </a:xfrm>
          <a:prstGeom prst="rect">
            <a:avLst/>
          </a:prstGeom>
          <a:noFill/>
        </p:spPr>
      </p:pic>
      <p:sp>
        <p:nvSpPr>
          <p:cNvPr id="5" name="Date Placeholder 4">
            <a:extLst>
              <a:ext uri="{FF2B5EF4-FFF2-40B4-BE49-F238E27FC236}">
                <a16:creationId xmlns:a16="http://schemas.microsoft.com/office/drawing/2014/main" id="{FB313B67-AA64-27D7-3AFA-016DF95B8163}"/>
              </a:ext>
            </a:extLst>
          </p:cNvPr>
          <p:cNvSpPr>
            <a:spLocks noGrp="1"/>
          </p:cNvSpPr>
          <p:nvPr>
            <p:ph type="dt" sz="half" idx="10"/>
          </p:nvPr>
        </p:nvSpPr>
        <p:spPr/>
        <p:txBody>
          <a:bodyPr/>
          <a:lstStyle/>
          <a:p>
            <a:fld id="{A926E152-5690-0149-9A7C-669A46B152A1}" type="datetime1">
              <a:rPr lang="en-IN" smtClean="0"/>
              <a:t>01/07/24</a:t>
            </a:fld>
            <a:endParaRPr lang="en-US"/>
          </a:p>
        </p:txBody>
      </p:sp>
      <p:sp>
        <p:nvSpPr>
          <p:cNvPr id="6" name="Footer Placeholder 5">
            <a:extLst>
              <a:ext uri="{FF2B5EF4-FFF2-40B4-BE49-F238E27FC236}">
                <a16:creationId xmlns:a16="http://schemas.microsoft.com/office/drawing/2014/main" id="{4BBC88B6-F080-950B-DEB4-D359E8015C7D}"/>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397AD5BA-6D3C-54E1-7B1E-6ADFD942A886}"/>
              </a:ext>
            </a:extLst>
          </p:cNvPr>
          <p:cNvSpPr>
            <a:spLocks noGrp="1"/>
          </p:cNvSpPr>
          <p:nvPr>
            <p:ph type="sldNum" sz="quarter" idx="12"/>
          </p:nvPr>
        </p:nvSpPr>
        <p:spPr/>
        <p:txBody>
          <a:bodyPr/>
          <a:lstStyle/>
          <a:p>
            <a:fld id="{B6F15528-21DE-4FAA-801E-634DDDAF4B2B}" type="slidenum">
              <a:rPr lang="en-US" smtClean="0"/>
              <a:pPr/>
              <a:t>29</a:t>
            </a:fld>
            <a:endParaRPr lang="en-US"/>
          </a:p>
        </p:txBody>
      </p:sp>
    </p:spTree>
    <p:extLst>
      <p:ext uri="{BB962C8B-B14F-4D97-AF65-F5344CB8AC3E}">
        <p14:creationId xmlns:p14="http://schemas.microsoft.com/office/powerpoint/2010/main" val="2454198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13" name="TextBox 12">
            <a:extLst>
              <a:ext uri="{FF2B5EF4-FFF2-40B4-BE49-F238E27FC236}">
                <a16:creationId xmlns:a16="http://schemas.microsoft.com/office/drawing/2014/main" id="{7DBA3F2D-63B5-8082-0780-F82034F4DD01}"/>
              </a:ext>
            </a:extLst>
          </p:cNvPr>
          <p:cNvSpPr txBox="1"/>
          <p:nvPr/>
        </p:nvSpPr>
        <p:spPr>
          <a:xfrm>
            <a:off x="1677740" y="-29160"/>
            <a:ext cx="6539504" cy="707886"/>
          </a:xfrm>
          <a:prstGeom prst="rect">
            <a:avLst/>
          </a:prstGeom>
          <a:noFill/>
        </p:spPr>
        <p:txBody>
          <a:bodyPr wrap="square" rtlCol="0">
            <a:spAutoFit/>
          </a:bodyPr>
          <a:lstStyle/>
          <a:p>
            <a:pPr fontAlgn="base">
              <a:spcBef>
                <a:spcPct val="0"/>
              </a:spcBef>
              <a:spcAft>
                <a:spcPct val="0"/>
              </a:spcAft>
            </a:pPr>
            <a:r>
              <a:rPr lang="en-US" sz="2000" dirty="0">
                <a:cs typeface="Arial" pitchFamily="34" charset="0"/>
              </a:rPr>
              <a:t>						</a:t>
            </a:r>
            <a:r>
              <a:rPr lang="en-US" sz="2000" dirty="0"/>
              <a:t>Subject Syllabus </a:t>
            </a:r>
            <a:endParaRPr kumimoji="0" lang="en-US" sz="2000" b="0" i="0" u="none" strike="noStrike" kern="1200" cap="none" spc="0" normalizeH="0" baseline="0" noProof="0" dirty="0">
              <a:ln>
                <a:noFill/>
              </a:ln>
              <a:solidFill>
                <a:schemeClr val="dk1"/>
              </a:solidFill>
              <a:effectLst/>
              <a:uLnTx/>
              <a:uFillTx/>
              <a:latin typeface="+mn-lt"/>
              <a:ea typeface="+mn-ea"/>
              <a:cs typeface="+mn-cs"/>
            </a:endParaRPr>
          </a:p>
          <a:p>
            <a:pPr lvl="0" fontAlgn="base">
              <a:spcBef>
                <a:spcPct val="0"/>
              </a:spcBef>
              <a:spcAft>
                <a:spcPct val="0"/>
              </a:spcAft>
            </a:pPr>
            <a:endParaRPr lang="en-US" sz="2000" dirty="0">
              <a:cs typeface="Arial" pitchFamily="34" charset="0"/>
            </a:endParaRPr>
          </a:p>
        </p:txBody>
      </p:sp>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pic>
        <p:nvPicPr>
          <p:cNvPr id="3" name="Picture 2">
            <a:extLst>
              <a:ext uri="{FF2B5EF4-FFF2-40B4-BE49-F238E27FC236}">
                <a16:creationId xmlns:a16="http://schemas.microsoft.com/office/drawing/2014/main" id="{AE1B5F85-2C47-F144-0825-A9A5A255A6CB}"/>
              </a:ext>
            </a:extLst>
          </p:cNvPr>
          <p:cNvPicPr>
            <a:picLocks noChangeAspect="1"/>
          </p:cNvPicPr>
          <p:nvPr/>
        </p:nvPicPr>
        <p:blipFill>
          <a:blip r:embed="rId4"/>
          <a:stretch>
            <a:fillRect/>
          </a:stretch>
        </p:blipFill>
        <p:spPr>
          <a:xfrm>
            <a:off x="1334815" y="693683"/>
            <a:ext cx="7243978" cy="5546479"/>
          </a:xfrm>
          <a:prstGeom prst="rect">
            <a:avLst/>
          </a:prstGeom>
        </p:spPr>
      </p:pic>
    </p:spTree>
    <p:extLst>
      <p:ext uri="{BB962C8B-B14F-4D97-AF65-F5344CB8AC3E}">
        <p14:creationId xmlns:p14="http://schemas.microsoft.com/office/powerpoint/2010/main" val="31713562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59512"/>
            <a:ext cx="7065818"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914401"/>
            <a:ext cx="8229600" cy="5441947"/>
          </a:xfrm>
        </p:spPr>
        <p:txBody>
          <a:bodyPr>
            <a:normAutofit fontScale="77500" lnSpcReduction="20000"/>
          </a:bodyPr>
          <a:lstStyle/>
          <a:p>
            <a:pPr marL="287020" indent="-274320">
              <a:lnSpc>
                <a:spcPct val="150000"/>
              </a:lnSpc>
              <a:spcBef>
                <a:spcPts val="95"/>
              </a:spcBef>
              <a:buClr>
                <a:schemeClr val="tx1"/>
              </a:buClr>
              <a:buSzPct val="93181"/>
              <a:tabLst>
                <a:tab pos="286385" algn="l"/>
                <a:tab pos="287020" algn="l"/>
              </a:tabLst>
            </a:pPr>
            <a:r>
              <a:rPr lang="en-US" sz="2300" dirty="0"/>
              <a:t>K-NN is a non-parametric algorithm, which means it does not make any assumption on underlying data.</a:t>
            </a:r>
          </a:p>
          <a:p>
            <a:pPr marL="287020" indent="-274320">
              <a:lnSpc>
                <a:spcPct val="150000"/>
              </a:lnSpc>
              <a:spcBef>
                <a:spcPts val="95"/>
              </a:spcBef>
              <a:buClr>
                <a:schemeClr val="tx1"/>
              </a:buClr>
              <a:buSzPct val="93181"/>
              <a:tabLst>
                <a:tab pos="286385" algn="l"/>
                <a:tab pos="287020" algn="l"/>
              </a:tabLst>
            </a:pPr>
            <a:r>
              <a:rPr lang="en-US" sz="2300" dirty="0"/>
              <a:t>It is also called a lazy learner algorithm because it does not learn from the training set immediately instead it stores the dataset and at the time of classification, it performs an action on the dataset.</a:t>
            </a:r>
          </a:p>
          <a:p>
            <a:pPr marL="287020" indent="-274320">
              <a:lnSpc>
                <a:spcPct val="150000"/>
              </a:lnSpc>
              <a:spcBef>
                <a:spcPts val="95"/>
              </a:spcBef>
              <a:buClr>
                <a:schemeClr val="tx1"/>
              </a:buClr>
              <a:buSzPct val="93181"/>
              <a:tabLst>
                <a:tab pos="286385" algn="l"/>
                <a:tab pos="287020" algn="l"/>
              </a:tabLst>
            </a:pPr>
            <a:r>
              <a:rPr lang="en-US" sz="2300" dirty="0"/>
              <a:t>KNN algorithm at the training phase just stores the dataset and when it gets new data, then it classifies that data into a category that is much similar to the new data.</a:t>
            </a:r>
          </a:p>
          <a:p>
            <a:pPr marL="287020" indent="-274320">
              <a:lnSpc>
                <a:spcPct val="150000"/>
              </a:lnSpc>
              <a:spcBef>
                <a:spcPts val="95"/>
              </a:spcBef>
              <a:buClr>
                <a:schemeClr val="tx1"/>
              </a:buClr>
              <a:buSzPct val="93181"/>
              <a:tabLst>
                <a:tab pos="286385" algn="l"/>
                <a:tab pos="287020" algn="l"/>
              </a:tabLst>
            </a:pPr>
            <a:r>
              <a:rPr lang="en-US" sz="2300" dirty="0"/>
              <a:t>Example: Suppose, we have an image of a creature that looks similar to cat and dog, but we want to know either it is a cat or dog.</a:t>
            </a:r>
          </a:p>
          <a:p>
            <a:pPr marL="287020" indent="-274320">
              <a:lnSpc>
                <a:spcPct val="150000"/>
              </a:lnSpc>
              <a:spcBef>
                <a:spcPts val="95"/>
              </a:spcBef>
              <a:buClr>
                <a:schemeClr val="tx1"/>
              </a:buClr>
              <a:buSzPct val="93181"/>
              <a:tabLst>
                <a:tab pos="286385" algn="l"/>
                <a:tab pos="287020" algn="l"/>
              </a:tabLst>
            </a:pPr>
            <a:r>
              <a:rPr lang="en-US" sz="2300" dirty="0"/>
              <a:t>So for this identification, we can use the KNN algorithm, as it works on a similarity measure. Our KNN model will find the similar features of the new data set to the cats and dogs images and based on the most similar features it will put it in either cat or dog category.</a:t>
            </a:r>
          </a:p>
          <a:p>
            <a:pPr marL="287020" indent="-274320">
              <a:lnSpc>
                <a:spcPct val="150000"/>
              </a:lnSpc>
              <a:spcBef>
                <a:spcPts val="95"/>
              </a:spcBef>
              <a:buClr>
                <a:schemeClr val="tx1"/>
              </a:buClr>
              <a:buSzPct val="93181"/>
              <a:tabLst>
                <a:tab pos="286385" algn="l"/>
                <a:tab pos="287020" algn="l"/>
              </a:tabLst>
            </a:pPr>
            <a:endParaRPr lang="en-US" sz="2200" dirty="0"/>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1"/>
            <a:ext cx="1447800" cy="914400"/>
          </a:xfrm>
          <a:prstGeom prst="rect">
            <a:avLst/>
          </a:prstGeom>
          <a:noFill/>
        </p:spPr>
      </p:pic>
      <p:pic>
        <p:nvPicPr>
          <p:cNvPr id="3" name="Picture 2">
            <a:extLst>
              <a:ext uri="{FF2B5EF4-FFF2-40B4-BE49-F238E27FC236}">
                <a16:creationId xmlns:a16="http://schemas.microsoft.com/office/drawing/2014/main" id="{309AB55B-FCA9-254F-1563-F003EEF0F3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 y="36512"/>
            <a:ext cx="1381125" cy="769938"/>
          </a:xfrm>
          <a:prstGeom prst="rect">
            <a:avLst/>
          </a:prstGeom>
        </p:spPr>
      </p:pic>
      <p:sp>
        <p:nvSpPr>
          <p:cNvPr id="6" name="Date Placeholder 5">
            <a:extLst>
              <a:ext uri="{FF2B5EF4-FFF2-40B4-BE49-F238E27FC236}">
                <a16:creationId xmlns:a16="http://schemas.microsoft.com/office/drawing/2014/main" id="{73B3C7C0-DA9F-52DE-6AF1-7AC5C4E6F55C}"/>
              </a:ext>
            </a:extLst>
          </p:cNvPr>
          <p:cNvSpPr>
            <a:spLocks noGrp="1"/>
          </p:cNvSpPr>
          <p:nvPr>
            <p:ph type="dt" sz="half" idx="10"/>
          </p:nvPr>
        </p:nvSpPr>
        <p:spPr/>
        <p:txBody>
          <a:bodyPr/>
          <a:lstStyle/>
          <a:p>
            <a:fld id="{DCBCC9CB-B988-C54F-A37B-B118369F3D16}" type="datetime1">
              <a:rPr lang="en-IN" smtClean="0"/>
              <a:t>01/07/24</a:t>
            </a:fld>
            <a:endParaRPr lang="en-US"/>
          </a:p>
        </p:txBody>
      </p:sp>
      <p:sp>
        <p:nvSpPr>
          <p:cNvPr id="10" name="Footer Placeholder 9">
            <a:extLst>
              <a:ext uri="{FF2B5EF4-FFF2-40B4-BE49-F238E27FC236}">
                <a16:creationId xmlns:a16="http://schemas.microsoft.com/office/drawing/2014/main" id="{45288319-230F-F393-3C67-9885DA254003}"/>
              </a:ext>
            </a:extLst>
          </p:cNvPr>
          <p:cNvSpPr>
            <a:spLocks noGrp="1"/>
          </p:cNvSpPr>
          <p:nvPr>
            <p:ph type="ftr" sz="quarter" idx="11"/>
          </p:nvPr>
        </p:nvSpPr>
        <p:spPr/>
        <p:txBody>
          <a:bodyPr/>
          <a:lstStyle/>
          <a:p>
            <a:r>
              <a:rPr lang="en-US"/>
              <a:t>Unit 3</a:t>
            </a:r>
          </a:p>
        </p:txBody>
      </p:sp>
      <p:sp>
        <p:nvSpPr>
          <p:cNvPr id="11" name="Slide Number Placeholder 10">
            <a:extLst>
              <a:ext uri="{FF2B5EF4-FFF2-40B4-BE49-F238E27FC236}">
                <a16:creationId xmlns:a16="http://schemas.microsoft.com/office/drawing/2014/main" id="{7B0C41CA-D148-492B-A212-4B8456D6EE39}"/>
              </a:ext>
            </a:extLst>
          </p:cNvPr>
          <p:cNvSpPr>
            <a:spLocks noGrp="1"/>
          </p:cNvSpPr>
          <p:nvPr>
            <p:ph type="sldNum" sz="quarter" idx="12"/>
          </p:nvPr>
        </p:nvSpPr>
        <p:spPr/>
        <p:txBody>
          <a:bodyPr/>
          <a:lstStyle/>
          <a:p>
            <a:fld id="{B6F15528-21DE-4FAA-801E-634DDDAF4B2B}" type="slidenum">
              <a:rPr lang="en-US" smtClean="0"/>
              <a:pPr/>
              <a:t>30</a:t>
            </a:fld>
            <a:endParaRPr lang="en-US"/>
          </a:p>
        </p:txBody>
      </p:sp>
    </p:spTree>
    <p:extLst>
      <p:ext uri="{BB962C8B-B14F-4D97-AF65-F5344CB8AC3E}">
        <p14:creationId xmlns:p14="http://schemas.microsoft.com/office/powerpoint/2010/main" val="4113598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364810"/>
            <a:ext cx="7065818" cy="623454"/>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1185357"/>
            <a:ext cx="8229600" cy="4602163"/>
          </a:xfrm>
        </p:spPr>
        <p:txBody>
          <a:bodyPr>
            <a:normAutofit/>
          </a:bodyPr>
          <a:lstStyle/>
          <a:p>
            <a:pPr marL="287020" indent="-274320">
              <a:lnSpc>
                <a:spcPct val="150000"/>
              </a:lnSpc>
              <a:spcBef>
                <a:spcPts val="95"/>
              </a:spcBef>
              <a:buClr>
                <a:schemeClr val="tx1"/>
              </a:buClr>
              <a:buSzPct val="93181"/>
              <a:tabLst>
                <a:tab pos="286385" algn="l"/>
                <a:tab pos="287020" algn="l"/>
              </a:tabLst>
            </a:pPr>
            <a:endParaRPr lang="en-US" sz="2200" dirty="0"/>
          </a:p>
          <a:p>
            <a:pPr marL="287020" indent="-274320">
              <a:lnSpc>
                <a:spcPct val="150000"/>
              </a:lnSpc>
              <a:spcBef>
                <a:spcPts val="95"/>
              </a:spcBef>
              <a:buClr>
                <a:schemeClr val="tx1"/>
              </a:buClr>
              <a:buSzPct val="93181"/>
              <a:tabLst>
                <a:tab pos="286385" algn="l"/>
                <a:tab pos="287020" algn="l"/>
              </a:tabLst>
            </a:pPr>
            <a:endParaRPr lang="en-US" sz="2200" dirty="0"/>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1"/>
            <a:ext cx="1447800" cy="914400"/>
          </a:xfrm>
          <a:prstGeom prst="rect">
            <a:avLst/>
          </a:prstGeom>
          <a:noFill/>
        </p:spPr>
      </p:pic>
      <p:pic>
        <p:nvPicPr>
          <p:cNvPr id="3" name="Picture 2">
            <a:extLst>
              <a:ext uri="{FF2B5EF4-FFF2-40B4-BE49-F238E27FC236}">
                <a16:creationId xmlns:a16="http://schemas.microsoft.com/office/drawing/2014/main" id="{7002AC36-BC86-490A-99B9-9633E7F853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037" y="1709772"/>
            <a:ext cx="7414087" cy="4077748"/>
          </a:xfrm>
          <a:prstGeom prst="rect">
            <a:avLst/>
          </a:prstGeom>
        </p:spPr>
      </p:pic>
      <p:pic>
        <p:nvPicPr>
          <p:cNvPr id="5" name="Picture 4">
            <a:extLst>
              <a:ext uri="{FF2B5EF4-FFF2-40B4-BE49-F238E27FC236}">
                <a16:creationId xmlns:a16="http://schemas.microsoft.com/office/drawing/2014/main" id="{588B170C-4BBF-B65C-4863-36CF6136EE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5" y="36512"/>
            <a:ext cx="1381125" cy="769938"/>
          </a:xfrm>
          <a:prstGeom prst="rect">
            <a:avLst/>
          </a:prstGeom>
        </p:spPr>
      </p:pic>
      <p:sp>
        <p:nvSpPr>
          <p:cNvPr id="10" name="Date Placeholder 9">
            <a:extLst>
              <a:ext uri="{FF2B5EF4-FFF2-40B4-BE49-F238E27FC236}">
                <a16:creationId xmlns:a16="http://schemas.microsoft.com/office/drawing/2014/main" id="{53CCED78-52F7-81A1-0035-5B06D0F97503}"/>
              </a:ext>
            </a:extLst>
          </p:cNvPr>
          <p:cNvSpPr>
            <a:spLocks noGrp="1"/>
          </p:cNvSpPr>
          <p:nvPr>
            <p:ph type="dt" sz="half" idx="10"/>
          </p:nvPr>
        </p:nvSpPr>
        <p:spPr/>
        <p:txBody>
          <a:bodyPr/>
          <a:lstStyle/>
          <a:p>
            <a:fld id="{24450150-DA39-464F-8636-8C50B5B43157}" type="datetime1">
              <a:rPr lang="en-IN" smtClean="0"/>
              <a:t>01/07/24</a:t>
            </a:fld>
            <a:endParaRPr lang="en-US"/>
          </a:p>
        </p:txBody>
      </p:sp>
      <p:sp>
        <p:nvSpPr>
          <p:cNvPr id="11" name="Footer Placeholder 10">
            <a:extLst>
              <a:ext uri="{FF2B5EF4-FFF2-40B4-BE49-F238E27FC236}">
                <a16:creationId xmlns:a16="http://schemas.microsoft.com/office/drawing/2014/main" id="{63C70C27-F4E3-65A7-9A79-12369DC989AF}"/>
              </a:ext>
            </a:extLst>
          </p:cNvPr>
          <p:cNvSpPr>
            <a:spLocks noGrp="1"/>
          </p:cNvSpPr>
          <p:nvPr>
            <p:ph type="ftr" sz="quarter" idx="11"/>
          </p:nvPr>
        </p:nvSpPr>
        <p:spPr/>
        <p:txBody>
          <a:bodyPr/>
          <a:lstStyle/>
          <a:p>
            <a:r>
              <a:rPr lang="en-US"/>
              <a:t>Unit 3</a:t>
            </a:r>
          </a:p>
        </p:txBody>
      </p:sp>
      <p:sp>
        <p:nvSpPr>
          <p:cNvPr id="12" name="Slide Number Placeholder 11">
            <a:extLst>
              <a:ext uri="{FF2B5EF4-FFF2-40B4-BE49-F238E27FC236}">
                <a16:creationId xmlns:a16="http://schemas.microsoft.com/office/drawing/2014/main" id="{C26A81C6-B8B8-FA31-DC7E-FD91002BD89D}"/>
              </a:ext>
            </a:extLst>
          </p:cNvPr>
          <p:cNvSpPr>
            <a:spLocks noGrp="1"/>
          </p:cNvSpPr>
          <p:nvPr>
            <p:ph type="sldNum" sz="quarter" idx="12"/>
          </p:nvPr>
        </p:nvSpPr>
        <p:spPr/>
        <p:txBody>
          <a:bodyPr/>
          <a:lstStyle/>
          <a:p>
            <a:fld id="{B6F15528-21DE-4FAA-801E-634DDDAF4B2B}" type="slidenum">
              <a:rPr lang="en-US" smtClean="0"/>
              <a:pPr/>
              <a:t>31</a:t>
            </a:fld>
            <a:endParaRPr lang="en-US"/>
          </a:p>
        </p:txBody>
      </p:sp>
    </p:spTree>
    <p:extLst>
      <p:ext uri="{BB962C8B-B14F-4D97-AF65-F5344CB8AC3E}">
        <p14:creationId xmlns:p14="http://schemas.microsoft.com/office/powerpoint/2010/main" val="3765238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290670"/>
            <a:ext cx="7065818" cy="623454"/>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1185357"/>
            <a:ext cx="8229600" cy="4602163"/>
          </a:xfrm>
        </p:spPr>
        <p:txBody>
          <a:bodyPr>
            <a:normAutofit/>
          </a:bodyPr>
          <a:lstStyle/>
          <a:p>
            <a:pPr marL="12700" indent="0">
              <a:lnSpc>
                <a:spcPct val="150000"/>
              </a:lnSpc>
              <a:spcBef>
                <a:spcPts val="95"/>
              </a:spcBef>
              <a:buClr>
                <a:schemeClr val="tx1"/>
              </a:buClr>
              <a:buSzPct val="93181"/>
              <a:buNone/>
              <a:tabLst>
                <a:tab pos="286385" algn="l"/>
                <a:tab pos="287020" algn="l"/>
              </a:tabLst>
            </a:pPr>
            <a:r>
              <a:rPr lang="en-US" sz="2000" b="1" u="sng" dirty="0"/>
              <a:t>Why do we need a K-NN Algorithm?</a:t>
            </a:r>
            <a:endParaRPr lang="en-US" sz="2000" b="1" dirty="0"/>
          </a:p>
          <a:p>
            <a:pPr marL="287020" indent="-274320">
              <a:lnSpc>
                <a:spcPct val="150000"/>
              </a:lnSpc>
              <a:spcBef>
                <a:spcPts val="95"/>
              </a:spcBef>
              <a:buClr>
                <a:schemeClr val="tx1"/>
              </a:buClr>
              <a:buSzPct val="93181"/>
              <a:tabLst>
                <a:tab pos="286385" algn="l"/>
                <a:tab pos="287020" algn="l"/>
              </a:tabLst>
            </a:pPr>
            <a:r>
              <a:rPr lang="en-US" sz="2000" dirty="0"/>
              <a:t>Suppose there are two categories, i.e., Category A and Category B, and we have a new data point x1, so this data point will lie in which of these categories. </a:t>
            </a:r>
          </a:p>
          <a:p>
            <a:pPr marL="287020" indent="-274320">
              <a:lnSpc>
                <a:spcPct val="150000"/>
              </a:lnSpc>
              <a:spcBef>
                <a:spcPts val="95"/>
              </a:spcBef>
              <a:buClr>
                <a:schemeClr val="tx1"/>
              </a:buClr>
              <a:buSzPct val="93181"/>
              <a:tabLst>
                <a:tab pos="286385" algn="l"/>
                <a:tab pos="287020" algn="l"/>
              </a:tabLst>
            </a:pPr>
            <a:r>
              <a:rPr lang="en-US" sz="2000" dirty="0"/>
              <a:t>To solve this type of problem, we need a K-NN algorithm. </a:t>
            </a:r>
          </a:p>
          <a:p>
            <a:pPr marL="287020" indent="-274320">
              <a:lnSpc>
                <a:spcPct val="150000"/>
              </a:lnSpc>
              <a:spcBef>
                <a:spcPts val="95"/>
              </a:spcBef>
              <a:buClr>
                <a:schemeClr val="tx1"/>
              </a:buClr>
              <a:buSzPct val="93181"/>
              <a:tabLst>
                <a:tab pos="286385" algn="l"/>
                <a:tab pos="287020" algn="l"/>
              </a:tabLst>
            </a:pPr>
            <a:r>
              <a:rPr lang="en-US" sz="2000" dirty="0"/>
              <a:t>With the help of K-NN, we can easily identify the category or class of a particular dataset. </a:t>
            </a:r>
          </a:p>
          <a:p>
            <a:pPr marL="287020" indent="-274320">
              <a:lnSpc>
                <a:spcPct val="150000"/>
              </a:lnSpc>
              <a:spcBef>
                <a:spcPts val="95"/>
              </a:spcBef>
              <a:buClr>
                <a:schemeClr val="tx1"/>
              </a:buClr>
              <a:buSzPct val="93181"/>
              <a:tabLst>
                <a:tab pos="286385" algn="l"/>
                <a:tab pos="287020" algn="l"/>
              </a:tabLst>
            </a:pPr>
            <a:r>
              <a:rPr lang="en-US" sz="2000" dirty="0"/>
              <a:t>Consider the below diagram:</a:t>
            </a:r>
          </a:p>
          <a:p>
            <a:pPr marL="287020" indent="-274320">
              <a:lnSpc>
                <a:spcPct val="150000"/>
              </a:lnSpc>
              <a:spcBef>
                <a:spcPts val="95"/>
              </a:spcBef>
              <a:buClr>
                <a:schemeClr val="tx1"/>
              </a:buClr>
              <a:buSzPct val="93181"/>
              <a:tabLst>
                <a:tab pos="286385" algn="l"/>
                <a:tab pos="287020" algn="l"/>
              </a:tabLst>
            </a:pPr>
            <a:endParaRPr lang="en-US" sz="2200" dirty="0"/>
          </a:p>
        </p:txBody>
      </p:sp>
      <p:sp>
        <p:nvSpPr>
          <p:cNvPr id="5" name="Date Placeholder 4">
            <a:extLst>
              <a:ext uri="{FF2B5EF4-FFF2-40B4-BE49-F238E27FC236}">
                <a16:creationId xmlns:a16="http://schemas.microsoft.com/office/drawing/2014/main" id="{372F048F-A3BE-BCE1-5E33-7F4844E73D11}"/>
              </a:ext>
            </a:extLst>
          </p:cNvPr>
          <p:cNvSpPr>
            <a:spLocks noGrp="1"/>
          </p:cNvSpPr>
          <p:nvPr>
            <p:ph type="dt" sz="half" idx="10"/>
          </p:nvPr>
        </p:nvSpPr>
        <p:spPr/>
        <p:txBody>
          <a:bodyPr/>
          <a:lstStyle/>
          <a:p>
            <a:fld id="{C9999DA6-BC22-3542-80C0-62985EA8C15D}" type="datetime1">
              <a:rPr lang="en-IN" smtClean="0"/>
              <a:t>01/07/24</a:t>
            </a:fld>
            <a:endParaRPr lang="en-US"/>
          </a:p>
        </p:txBody>
      </p:sp>
      <p:sp>
        <p:nvSpPr>
          <p:cNvPr id="6" name="Footer Placeholder 5">
            <a:extLst>
              <a:ext uri="{FF2B5EF4-FFF2-40B4-BE49-F238E27FC236}">
                <a16:creationId xmlns:a16="http://schemas.microsoft.com/office/drawing/2014/main" id="{692CA765-A55A-37D1-5C05-0A4D650888F6}"/>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DD668B07-80AF-D83A-5C13-6780DF3F04DA}"/>
              </a:ext>
            </a:extLst>
          </p:cNvPr>
          <p:cNvSpPr>
            <a:spLocks noGrp="1"/>
          </p:cNvSpPr>
          <p:nvPr>
            <p:ph type="sldNum" sz="quarter" idx="12"/>
          </p:nvPr>
        </p:nvSpPr>
        <p:spPr/>
        <p:txBody>
          <a:bodyPr/>
          <a:lstStyle/>
          <a:p>
            <a:fld id="{B6F15528-21DE-4FAA-801E-634DDDAF4B2B}" type="slidenum">
              <a:rPr lang="en-US" smtClean="0"/>
              <a:pPr/>
              <a:t>32</a:t>
            </a:fld>
            <a:endParaRPr lang="en-US"/>
          </a:p>
        </p:txBody>
      </p:sp>
    </p:spTree>
    <p:extLst>
      <p:ext uri="{BB962C8B-B14F-4D97-AF65-F5344CB8AC3E}">
        <p14:creationId xmlns:p14="http://schemas.microsoft.com/office/powerpoint/2010/main" val="2456871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368434"/>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1185357"/>
            <a:ext cx="8229600" cy="4602163"/>
          </a:xfrm>
        </p:spPr>
        <p:txBody>
          <a:bodyPr>
            <a:normAutofit/>
          </a:bodyPr>
          <a:lstStyle/>
          <a:p>
            <a:pPr marL="287020" indent="-274320">
              <a:lnSpc>
                <a:spcPct val="150000"/>
              </a:lnSpc>
              <a:spcBef>
                <a:spcPts val="95"/>
              </a:spcBef>
              <a:buClr>
                <a:schemeClr val="tx1"/>
              </a:buClr>
              <a:buSzPct val="93181"/>
              <a:tabLst>
                <a:tab pos="286385" algn="l"/>
                <a:tab pos="287020" algn="l"/>
              </a:tabLst>
            </a:pPr>
            <a:endParaRPr lang="en-US" sz="2200" dirty="0"/>
          </a:p>
          <a:p>
            <a:pPr marL="287020" indent="-274320">
              <a:lnSpc>
                <a:spcPct val="150000"/>
              </a:lnSpc>
              <a:spcBef>
                <a:spcPts val="95"/>
              </a:spcBef>
              <a:buClr>
                <a:schemeClr val="tx1"/>
              </a:buClr>
              <a:buSzPct val="93181"/>
              <a:tabLst>
                <a:tab pos="286385" algn="l"/>
                <a:tab pos="287020" algn="l"/>
              </a:tabLst>
            </a:pPr>
            <a:endParaRPr lang="en-US" sz="2200" dirty="0"/>
          </a:p>
        </p:txBody>
      </p:sp>
      <p:pic>
        <p:nvPicPr>
          <p:cNvPr id="3" name="Picture 2">
            <a:extLst>
              <a:ext uri="{FF2B5EF4-FFF2-40B4-BE49-F238E27FC236}">
                <a16:creationId xmlns:a16="http://schemas.microsoft.com/office/drawing/2014/main" id="{B87DE83B-AFB4-46F2-90CA-B35C0BF6EC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190436"/>
            <a:ext cx="8836028" cy="4418014"/>
          </a:xfrm>
          <a:prstGeom prst="rect">
            <a:avLst/>
          </a:prstGeom>
        </p:spPr>
      </p:pic>
      <p:sp>
        <p:nvSpPr>
          <p:cNvPr id="6" name="Date Placeholder 5">
            <a:extLst>
              <a:ext uri="{FF2B5EF4-FFF2-40B4-BE49-F238E27FC236}">
                <a16:creationId xmlns:a16="http://schemas.microsoft.com/office/drawing/2014/main" id="{2F612636-3440-5C7C-7D4C-108725261C10}"/>
              </a:ext>
            </a:extLst>
          </p:cNvPr>
          <p:cNvSpPr>
            <a:spLocks noGrp="1"/>
          </p:cNvSpPr>
          <p:nvPr>
            <p:ph type="dt" sz="half" idx="10"/>
          </p:nvPr>
        </p:nvSpPr>
        <p:spPr/>
        <p:txBody>
          <a:bodyPr/>
          <a:lstStyle/>
          <a:p>
            <a:fld id="{2088F8E7-34A6-9348-8D09-B7AE9FAB48F3}" type="datetime1">
              <a:rPr lang="en-IN" smtClean="0"/>
              <a:t>01/07/24</a:t>
            </a:fld>
            <a:endParaRPr lang="en-US"/>
          </a:p>
        </p:txBody>
      </p:sp>
      <p:sp>
        <p:nvSpPr>
          <p:cNvPr id="8" name="Footer Placeholder 7">
            <a:extLst>
              <a:ext uri="{FF2B5EF4-FFF2-40B4-BE49-F238E27FC236}">
                <a16:creationId xmlns:a16="http://schemas.microsoft.com/office/drawing/2014/main" id="{0D08F236-4043-68C7-3499-09C969BB9634}"/>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19DD4F50-F0D8-E6C5-C67B-B26E15665CFF}"/>
              </a:ext>
            </a:extLst>
          </p:cNvPr>
          <p:cNvSpPr>
            <a:spLocks noGrp="1"/>
          </p:cNvSpPr>
          <p:nvPr>
            <p:ph type="sldNum" sz="quarter" idx="12"/>
          </p:nvPr>
        </p:nvSpPr>
        <p:spPr/>
        <p:txBody>
          <a:bodyPr/>
          <a:lstStyle/>
          <a:p>
            <a:fld id="{B6F15528-21DE-4FAA-801E-634DDDAF4B2B}" type="slidenum">
              <a:rPr lang="en-US" smtClean="0"/>
              <a:pPr/>
              <a:t>33</a:t>
            </a:fld>
            <a:endParaRPr lang="en-US"/>
          </a:p>
        </p:txBody>
      </p:sp>
    </p:spTree>
    <p:extLst>
      <p:ext uri="{BB962C8B-B14F-4D97-AF65-F5344CB8AC3E}">
        <p14:creationId xmlns:p14="http://schemas.microsoft.com/office/powerpoint/2010/main" val="11306939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338041" y="368433"/>
            <a:ext cx="5839519"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1185357"/>
            <a:ext cx="8229600" cy="4602163"/>
          </a:xfrm>
        </p:spPr>
        <p:txBody>
          <a:bodyPr>
            <a:normAutofit lnSpcReduction="10000"/>
          </a:bodyPr>
          <a:lstStyle/>
          <a:p>
            <a:r>
              <a:rPr lang="en-US" sz="2400" dirty="0"/>
              <a:t>The K-NN working can be explained on the basis of the below algorithm:</a:t>
            </a:r>
          </a:p>
          <a:p>
            <a:pPr>
              <a:buFont typeface="Arial" panose="020B0604020202020204" pitchFamily="34" charset="0"/>
              <a:buChar char="•"/>
            </a:pPr>
            <a:r>
              <a:rPr lang="en-US" sz="2400" b="1" dirty="0"/>
              <a:t>Step-1:</a:t>
            </a:r>
            <a:r>
              <a:rPr lang="en-US" sz="2400" dirty="0"/>
              <a:t> Select the number K of the neighbors</a:t>
            </a:r>
          </a:p>
          <a:p>
            <a:pPr>
              <a:buFont typeface="Arial" panose="020B0604020202020204" pitchFamily="34" charset="0"/>
              <a:buChar char="•"/>
            </a:pPr>
            <a:r>
              <a:rPr lang="en-US" sz="2400" b="1" dirty="0"/>
              <a:t>Step-2:</a:t>
            </a:r>
            <a:r>
              <a:rPr lang="en-US" sz="2400" dirty="0"/>
              <a:t> Calculate the Euclidean distance of </a:t>
            </a:r>
            <a:r>
              <a:rPr lang="en-US" sz="2400" b="1" dirty="0"/>
              <a:t>K number of neighbors</a:t>
            </a:r>
            <a:endParaRPr lang="en-US" sz="2400" dirty="0"/>
          </a:p>
          <a:p>
            <a:pPr>
              <a:buFont typeface="Arial" panose="020B0604020202020204" pitchFamily="34" charset="0"/>
              <a:buChar char="•"/>
            </a:pPr>
            <a:r>
              <a:rPr lang="en-US" sz="2400" b="1" dirty="0"/>
              <a:t>Step-3:</a:t>
            </a:r>
            <a:r>
              <a:rPr lang="en-US" sz="2400" dirty="0"/>
              <a:t> Take the K nearest neighbors as per the calculated Euclidean distance.</a:t>
            </a:r>
          </a:p>
          <a:p>
            <a:pPr>
              <a:buFont typeface="Arial" panose="020B0604020202020204" pitchFamily="34" charset="0"/>
              <a:buChar char="•"/>
            </a:pPr>
            <a:r>
              <a:rPr lang="en-US" sz="2400" b="1" dirty="0"/>
              <a:t>Step-4:</a:t>
            </a:r>
            <a:r>
              <a:rPr lang="en-US" sz="2400" dirty="0"/>
              <a:t> Among these k neighbors, count the number of the data points in each category.</a:t>
            </a:r>
          </a:p>
          <a:p>
            <a:pPr>
              <a:buFont typeface="Arial" panose="020B0604020202020204" pitchFamily="34" charset="0"/>
              <a:buChar char="•"/>
            </a:pPr>
            <a:r>
              <a:rPr lang="en-US" sz="2400" b="1" dirty="0"/>
              <a:t>Step-5:</a:t>
            </a:r>
            <a:r>
              <a:rPr lang="en-US" sz="2400" dirty="0"/>
              <a:t> Assign the new data points to that category for which the number of the neighbor is maximum.</a:t>
            </a:r>
          </a:p>
          <a:p>
            <a:pPr>
              <a:buFont typeface="Arial" panose="020B0604020202020204" pitchFamily="34" charset="0"/>
              <a:buChar char="•"/>
            </a:pPr>
            <a:r>
              <a:rPr lang="en-US" sz="2400" b="1" dirty="0"/>
              <a:t>Step-6:</a:t>
            </a:r>
            <a:r>
              <a:rPr lang="en-US" sz="2400" dirty="0"/>
              <a:t> Our model is ready.</a:t>
            </a:r>
          </a:p>
          <a:p>
            <a:pPr marL="287020" indent="-274320">
              <a:lnSpc>
                <a:spcPct val="150000"/>
              </a:lnSpc>
              <a:spcBef>
                <a:spcPts val="95"/>
              </a:spcBef>
              <a:buClr>
                <a:schemeClr val="tx1"/>
              </a:buClr>
              <a:buSzPct val="93181"/>
              <a:tabLst>
                <a:tab pos="286385" algn="l"/>
                <a:tab pos="287020" algn="l"/>
              </a:tabLst>
            </a:pPr>
            <a:endParaRPr lang="en-US" sz="2200" dirty="0"/>
          </a:p>
          <a:p>
            <a:pPr marL="287020" indent="-274320">
              <a:lnSpc>
                <a:spcPct val="150000"/>
              </a:lnSpc>
              <a:spcBef>
                <a:spcPts val="95"/>
              </a:spcBef>
              <a:buClr>
                <a:schemeClr val="tx1"/>
              </a:buClr>
              <a:buSzPct val="93181"/>
              <a:tabLst>
                <a:tab pos="286385" algn="l"/>
                <a:tab pos="287020" algn="l"/>
              </a:tabLst>
            </a:pPr>
            <a:endParaRPr lang="en-US" sz="2200" dirty="0"/>
          </a:p>
        </p:txBody>
      </p:sp>
      <p:sp>
        <p:nvSpPr>
          <p:cNvPr id="5" name="Date Placeholder 4">
            <a:extLst>
              <a:ext uri="{FF2B5EF4-FFF2-40B4-BE49-F238E27FC236}">
                <a16:creationId xmlns:a16="http://schemas.microsoft.com/office/drawing/2014/main" id="{B8AEE11F-ACAE-3B10-B6A6-135637258554}"/>
              </a:ext>
            </a:extLst>
          </p:cNvPr>
          <p:cNvSpPr>
            <a:spLocks noGrp="1"/>
          </p:cNvSpPr>
          <p:nvPr>
            <p:ph type="dt" sz="half" idx="10"/>
          </p:nvPr>
        </p:nvSpPr>
        <p:spPr/>
        <p:txBody>
          <a:bodyPr/>
          <a:lstStyle/>
          <a:p>
            <a:fld id="{A8E10EEB-94A2-6143-B340-A982E6F2D7C9}" type="datetime1">
              <a:rPr lang="en-IN" smtClean="0"/>
              <a:t>01/07/24</a:t>
            </a:fld>
            <a:endParaRPr lang="en-US"/>
          </a:p>
        </p:txBody>
      </p:sp>
      <p:sp>
        <p:nvSpPr>
          <p:cNvPr id="6" name="Footer Placeholder 5">
            <a:extLst>
              <a:ext uri="{FF2B5EF4-FFF2-40B4-BE49-F238E27FC236}">
                <a16:creationId xmlns:a16="http://schemas.microsoft.com/office/drawing/2014/main" id="{488E5785-C696-7763-8DAF-0E3AB4ABC5A3}"/>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9CE919C8-EBFE-71D3-E5F2-91E0050E91A8}"/>
              </a:ext>
            </a:extLst>
          </p:cNvPr>
          <p:cNvSpPr>
            <a:spLocks noGrp="1"/>
          </p:cNvSpPr>
          <p:nvPr>
            <p:ph type="sldNum" sz="quarter" idx="12"/>
          </p:nvPr>
        </p:nvSpPr>
        <p:spPr/>
        <p:txBody>
          <a:bodyPr/>
          <a:lstStyle/>
          <a:p>
            <a:fld id="{B6F15528-21DE-4FAA-801E-634DDDAF4B2B}" type="slidenum">
              <a:rPr lang="en-US" smtClean="0"/>
              <a:pPr/>
              <a:t>34</a:t>
            </a:fld>
            <a:endParaRPr lang="en-US"/>
          </a:p>
        </p:txBody>
      </p:sp>
    </p:spTree>
    <p:extLst>
      <p:ext uri="{BB962C8B-B14F-4D97-AF65-F5344CB8AC3E}">
        <p14:creationId xmlns:p14="http://schemas.microsoft.com/office/powerpoint/2010/main" val="1972207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343719"/>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1185357"/>
            <a:ext cx="8229600" cy="4602163"/>
          </a:xfrm>
        </p:spPr>
        <p:txBody>
          <a:bodyPr>
            <a:normAutofit/>
          </a:bodyPr>
          <a:lstStyle/>
          <a:p>
            <a:pPr marL="287020" indent="-274320">
              <a:lnSpc>
                <a:spcPct val="150000"/>
              </a:lnSpc>
              <a:spcBef>
                <a:spcPts val="95"/>
              </a:spcBef>
              <a:buClr>
                <a:schemeClr val="tx1"/>
              </a:buClr>
              <a:buSzPct val="93181"/>
              <a:tabLst>
                <a:tab pos="286385" algn="l"/>
                <a:tab pos="287020" algn="l"/>
              </a:tabLst>
            </a:pPr>
            <a:endParaRPr lang="en-US" sz="2200" dirty="0"/>
          </a:p>
          <a:p>
            <a:pPr marL="287020" indent="-274320">
              <a:lnSpc>
                <a:spcPct val="150000"/>
              </a:lnSpc>
              <a:spcBef>
                <a:spcPts val="95"/>
              </a:spcBef>
              <a:buClr>
                <a:schemeClr val="tx1"/>
              </a:buClr>
              <a:buSzPct val="93181"/>
              <a:tabLst>
                <a:tab pos="286385" algn="l"/>
                <a:tab pos="287020" algn="l"/>
              </a:tabLst>
            </a:pPr>
            <a:endParaRPr lang="en-US" sz="2200" dirty="0"/>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1"/>
            <a:ext cx="1447800" cy="914400"/>
          </a:xfrm>
          <a:prstGeom prst="rect">
            <a:avLst/>
          </a:prstGeom>
          <a:noFill/>
        </p:spPr>
      </p:pic>
      <p:pic>
        <p:nvPicPr>
          <p:cNvPr id="3" name="Picture 2">
            <a:extLst>
              <a:ext uri="{FF2B5EF4-FFF2-40B4-BE49-F238E27FC236}">
                <a16:creationId xmlns:a16="http://schemas.microsoft.com/office/drawing/2014/main" id="{176AF410-8019-41F1-A23A-5AA09366FC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831531"/>
            <a:ext cx="4762500" cy="3810000"/>
          </a:xfrm>
          <a:prstGeom prst="rect">
            <a:avLst/>
          </a:prstGeom>
        </p:spPr>
      </p:pic>
      <p:sp>
        <p:nvSpPr>
          <p:cNvPr id="11" name="TextBox 10">
            <a:extLst>
              <a:ext uri="{FF2B5EF4-FFF2-40B4-BE49-F238E27FC236}">
                <a16:creationId xmlns:a16="http://schemas.microsoft.com/office/drawing/2014/main" id="{677123EC-46CE-40D9-92DE-DDA1B7CD7006}"/>
              </a:ext>
            </a:extLst>
          </p:cNvPr>
          <p:cNvSpPr txBox="1"/>
          <p:nvPr/>
        </p:nvSpPr>
        <p:spPr>
          <a:xfrm>
            <a:off x="795655" y="4641531"/>
            <a:ext cx="7552690" cy="1477328"/>
          </a:xfrm>
          <a:prstGeom prst="rect">
            <a:avLst/>
          </a:prstGeom>
          <a:noFill/>
        </p:spPr>
        <p:txBody>
          <a:bodyPr wrap="square">
            <a:spAutoFit/>
          </a:bodyPr>
          <a:lstStyle/>
          <a:p>
            <a:pPr>
              <a:buFont typeface="Arial" panose="020B0604020202020204" pitchFamily="34" charset="0"/>
              <a:buChar char="•"/>
            </a:pPr>
            <a:r>
              <a:rPr lang="en-US" dirty="0"/>
              <a:t>Firstly, we will choose the number of neighbors, so we will choose the k=5.</a:t>
            </a:r>
          </a:p>
          <a:p>
            <a:pPr>
              <a:buFont typeface="Arial" panose="020B0604020202020204" pitchFamily="34" charset="0"/>
              <a:buChar char="•"/>
            </a:pPr>
            <a:r>
              <a:rPr lang="en-US" dirty="0"/>
              <a:t>Next, we will calculate the </a:t>
            </a:r>
            <a:r>
              <a:rPr lang="en-US" b="1" dirty="0"/>
              <a:t>Euclidean distance</a:t>
            </a:r>
            <a:r>
              <a:rPr lang="en-US" dirty="0"/>
              <a:t> between the data points. </a:t>
            </a:r>
          </a:p>
          <a:p>
            <a:pPr>
              <a:buFont typeface="Arial" panose="020B0604020202020204" pitchFamily="34" charset="0"/>
              <a:buChar char="•"/>
            </a:pPr>
            <a:r>
              <a:rPr lang="en-US" dirty="0"/>
              <a:t>The Euclidean distance is the distance between two points, which we have already studied in geometry.</a:t>
            </a:r>
          </a:p>
          <a:p>
            <a:pPr>
              <a:buFont typeface="Arial" panose="020B0604020202020204" pitchFamily="34" charset="0"/>
              <a:buChar char="•"/>
            </a:pPr>
            <a:r>
              <a:rPr lang="en-US" dirty="0"/>
              <a:t> It can be calculated as:</a:t>
            </a:r>
          </a:p>
        </p:txBody>
      </p:sp>
      <p:pic>
        <p:nvPicPr>
          <p:cNvPr id="5" name="Picture 4">
            <a:extLst>
              <a:ext uri="{FF2B5EF4-FFF2-40B4-BE49-F238E27FC236}">
                <a16:creationId xmlns:a16="http://schemas.microsoft.com/office/drawing/2014/main" id="{F6A32938-FA4F-2CE5-D9FB-744D3775AD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5" y="36512"/>
            <a:ext cx="1381125" cy="769938"/>
          </a:xfrm>
          <a:prstGeom prst="rect">
            <a:avLst/>
          </a:prstGeom>
        </p:spPr>
      </p:pic>
      <p:sp>
        <p:nvSpPr>
          <p:cNvPr id="10" name="Date Placeholder 9">
            <a:extLst>
              <a:ext uri="{FF2B5EF4-FFF2-40B4-BE49-F238E27FC236}">
                <a16:creationId xmlns:a16="http://schemas.microsoft.com/office/drawing/2014/main" id="{900D8140-666D-FA8B-F1BA-C3B343ECC0EA}"/>
              </a:ext>
            </a:extLst>
          </p:cNvPr>
          <p:cNvSpPr>
            <a:spLocks noGrp="1"/>
          </p:cNvSpPr>
          <p:nvPr>
            <p:ph type="dt" sz="half" idx="10"/>
          </p:nvPr>
        </p:nvSpPr>
        <p:spPr/>
        <p:txBody>
          <a:bodyPr/>
          <a:lstStyle/>
          <a:p>
            <a:fld id="{EF4E5773-F7D1-BC48-9835-BAEF98EE2DF7}" type="datetime1">
              <a:rPr lang="en-IN" smtClean="0"/>
              <a:t>01/07/24</a:t>
            </a:fld>
            <a:endParaRPr lang="en-US"/>
          </a:p>
        </p:txBody>
      </p:sp>
      <p:sp>
        <p:nvSpPr>
          <p:cNvPr id="12" name="Footer Placeholder 11">
            <a:extLst>
              <a:ext uri="{FF2B5EF4-FFF2-40B4-BE49-F238E27FC236}">
                <a16:creationId xmlns:a16="http://schemas.microsoft.com/office/drawing/2014/main" id="{0A32AD4C-E0F0-5C97-81DA-F9358AB9210B}"/>
              </a:ext>
            </a:extLst>
          </p:cNvPr>
          <p:cNvSpPr>
            <a:spLocks noGrp="1"/>
          </p:cNvSpPr>
          <p:nvPr>
            <p:ph type="ftr" sz="quarter" idx="11"/>
          </p:nvPr>
        </p:nvSpPr>
        <p:spPr/>
        <p:txBody>
          <a:bodyPr/>
          <a:lstStyle/>
          <a:p>
            <a:r>
              <a:rPr lang="en-US"/>
              <a:t>Unit 3</a:t>
            </a:r>
          </a:p>
        </p:txBody>
      </p:sp>
      <p:sp>
        <p:nvSpPr>
          <p:cNvPr id="13" name="Slide Number Placeholder 12">
            <a:extLst>
              <a:ext uri="{FF2B5EF4-FFF2-40B4-BE49-F238E27FC236}">
                <a16:creationId xmlns:a16="http://schemas.microsoft.com/office/drawing/2014/main" id="{3A3691CE-3411-CE28-723D-76DE250054E9}"/>
              </a:ext>
            </a:extLst>
          </p:cNvPr>
          <p:cNvSpPr>
            <a:spLocks noGrp="1"/>
          </p:cNvSpPr>
          <p:nvPr>
            <p:ph type="sldNum" sz="quarter" idx="12"/>
          </p:nvPr>
        </p:nvSpPr>
        <p:spPr/>
        <p:txBody>
          <a:bodyPr/>
          <a:lstStyle/>
          <a:p>
            <a:fld id="{B6F15528-21DE-4FAA-801E-634DDDAF4B2B}" type="slidenum">
              <a:rPr lang="en-US" smtClean="0"/>
              <a:pPr/>
              <a:t>35</a:t>
            </a:fld>
            <a:endParaRPr lang="en-US"/>
          </a:p>
        </p:txBody>
      </p:sp>
    </p:spTree>
    <p:extLst>
      <p:ext uri="{BB962C8B-B14F-4D97-AF65-F5344CB8AC3E}">
        <p14:creationId xmlns:p14="http://schemas.microsoft.com/office/powerpoint/2010/main" val="3989878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288112"/>
            <a:ext cx="7065818"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1185357"/>
            <a:ext cx="8229600" cy="4602163"/>
          </a:xfrm>
        </p:spPr>
        <p:txBody>
          <a:bodyPr>
            <a:normAutofit/>
          </a:bodyPr>
          <a:lstStyle/>
          <a:p>
            <a:pPr marL="287020" indent="-274320">
              <a:lnSpc>
                <a:spcPct val="150000"/>
              </a:lnSpc>
              <a:spcBef>
                <a:spcPts val="95"/>
              </a:spcBef>
              <a:buClr>
                <a:schemeClr val="tx1"/>
              </a:buClr>
              <a:buSzPct val="93181"/>
              <a:tabLst>
                <a:tab pos="286385" algn="l"/>
                <a:tab pos="287020" algn="l"/>
              </a:tabLst>
            </a:pPr>
            <a:endParaRPr lang="en-US" sz="2200" dirty="0"/>
          </a:p>
          <a:p>
            <a:pPr marL="287020" indent="-274320">
              <a:lnSpc>
                <a:spcPct val="150000"/>
              </a:lnSpc>
              <a:spcBef>
                <a:spcPts val="95"/>
              </a:spcBef>
              <a:buClr>
                <a:schemeClr val="tx1"/>
              </a:buClr>
              <a:buSzPct val="93181"/>
              <a:tabLst>
                <a:tab pos="286385" algn="l"/>
                <a:tab pos="287020" algn="l"/>
              </a:tabLst>
            </a:pPr>
            <a:endParaRPr lang="en-US" sz="2200" dirty="0"/>
          </a:p>
        </p:txBody>
      </p:sp>
      <p:pic>
        <p:nvPicPr>
          <p:cNvPr id="3" name="Picture 2">
            <a:extLst>
              <a:ext uri="{FF2B5EF4-FFF2-40B4-BE49-F238E27FC236}">
                <a16:creationId xmlns:a16="http://schemas.microsoft.com/office/drawing/2014/main" id="{C449357D-9252-4ADF-9A7D-80A4D22D4C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899161"/>
            <a:ext cx="6705600" cy="5364480"/>
          </a:xfrm>
          <a:prstGeom prst="rect">
            <a:avLst/>
          </a:prstGeom>
        </p:spPr>
      </p:pic>
      <p:sp>
        <p:nvSpPr>
          <p:cNvPr id="6" name="Date Placeholder 5">
            <a:extLst>
              <a:ext uri="{FF2B5EF4-FFF2-40B4-BE49-F238E27FC236}">
                <a16:creationId xmlns:a16="http://schemas.microsoft.com/office/drawing/2014/main" id="{427F2745-5840-08C9-849D-67676AFF5BA8}"/>
              </a:ext>
            </a:extLst>
          </p:cNvPr>
          <p:cNvSpPr>
            <a:spLocks noGrp="1"/>
          </p:cNvSpPr>
          <p:nvPr>
            <p:ph type="dt" sz="half" idx="10"/>
          </p:nvPr>
        </p:nvSpPr>
        <p:spPr/>
        <p:txBody>
          <a:bodyPr/>
          <a:lstStyle/>
          <a:p>
            <a:fld id="{A4B804A9-0CAF-3340-B9B9-D006706CE5B7}" type="datetime1">
              <a:rPr lang="en-IN" smtClean="0"/>
              <a:t>01/07/24</a:t>
            </a:fld>
            <a:endParaRPr lang="en-US"/>
          </a:p>
        </p:txBody>
      </p:sp>
      <p:sp>
        <p:nvSpPr>
          <p:cNvPr id="8" name="Footer Placeholder 7">
            <a:extLst>
              <a:ext uri="{FF2B5EF4-FFF2-40B4-BE49-F238E27FC236}">
                <a16:creationId xmlns:a16="http://schemas.microsoft.com/office/drawing/2014/main" id="{035859CE-16A8-B7CF-60BB-06EE9244FD65}"/>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3D9A0420-0CC8-27FD-7DC6-B9661DD1C5DD}"/>
              </a:ext>
            </a:extLst>
          </p:cNvPr>
          <p:cNvSpPr>
            <a:spLocks noGrp="1"/>
          </p:cNvSpPr>
          <p:nvPr>
            <p:ph type="sldNum" sz="quarter" idx="12"/>
          </p:nvPr>
        </p:nvSpPr>
        <p:spPr/>
        <p:txBody>
          <a:bodyPr/>
          <a:lstStyle/>
          <a:p>
            <a:fld id="{B6F15528-21DE-4FAA-801E-634DDDAF4B2B}" type="slidenum">
              <a:rPr lang="en-US" smtClean="0"/>
              <a:pPr/>
              <a:t>36</a:t>
            </a:fld>
            <a:endParaRPr lang="en-US"/>
          </a:p>
        </p:txBody>
      </p:sp>
    </p:spTree>
    <p:extLst>
      <p:ext uri="{BB962C8B-B14F-4D97-AF65-F5344CB8AC3E}">
        <p14:creationId xmlns:p14="http://schemas.microsoft.com/office/powerpoint/2010/main" val="4225049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205019"/>
            <a:ext cx="7065818" cy="515251"/>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1185357"/>
            <a:ext cx="8229600" cy="4602163"/>
          </a:xfrm>
        </p:spPr>
        <p:txBody>
          <a:bodyPr>
            <a:normAutofit/>
          </a:bodyPr>
          <a:lstStyle/>
          <a:p>
            <a:pPr marL="287020" indent="-274320">
              <a:lnSpc>
                <a:spcPct val="150000"/>
              </a:lnSpc>
              <a:spcBef>
                <a:spcPts val="95"/>
              </a:spcBef>
              <a:buClr>
                <a:schemeClr val="tx1"/>
              </a:buClr>
              <a:buSzPct val="93181"/>
              <a:tabLst>
                <a:tab pos="286385" algn="l"/>
                <a:tab pos="287020" algn="l"/>
              </a:tabLst>
            </a:pPr>
            <a:endParaRPr lang="en-US" sz="2200" dirty="0"/>
          </a:p>
          <a:p>
            <a:pPr marL="287020" indent="-274320">
              <a:lnSpc>
                <a:spcPct val="150000"/>
              </a:lnSpc>
              <a:spcBef>
                <a:spcPts val="95"/>
              </a:spcBef>
              <a:buClr>
                <a:schemeClr val="tx1"/>
              </a:buClr>
              <a:buSzPct val="93181"/>
              <a:tabLst>
                <a:tab pos="286385" algn="l"/>
                <a:tab pos="287020" algn="l"/>
              </a:tabLst>
            </a:pPr>
            <a:endParaRPr lang="en-US" sz="2200" dirty="0"/>
          </a:p>
        </p:txBody>
      </p:sp>
      <p:sp>
        <p:nvSpPr>
          <p:cNvPr id="11" name="TextBox 10">
            <a:extLst>
              <a:ext uri="{FF2B5EF4-FFF2-40B4-BE49-F238E27FC236}">
                <a16:creationId xmlns:a16="http://schemas.microsoft.com/office/drawing/2014/main" id="{A5B02E4C-8717-4F3C-8D26-1994310926C6}"/>
              </a:ext>
            </a:extLst>
          </p:cNvPr>
          <p:cNvSpPr txBox="1"/>
          <p:nvPr/>
        </p:nvSpPr>
        <p:spPr>
          <a:xfrm>
            <a:off x="487680" y="792964"/>
            <a:ext cx="8458200" cy="923330"/>
          </a:xfrm>
          <a:prstGeom prst="rect">
            <a:avLst/>
          </a:prstGeom>
          <a:noFill/>
        </p:spPr>
        <p:txBody>
          <a:bodyPr wrap="square">
            <a:spAutoFit/>
          </a:bodyPr>
          <a:lstStyle/>
          <a:p>
            <a:r>
              <a:rPr lang="en-US" dirty="0"/>
              <a:t>By calculating the Euclidean distance we got the nearest neighbors, as three nearest neighbors in category A and two nearest neighbors in category B. </a:t>
            </a:r>
          </a:p>
          <a:p>
            <a:r>
              <a:rPr lang="en-US" dirty="0"/>
              <a:t>Consider the below image:</a:t>
            </a:r>
            <a:endParaRPr lang="en-IN" dirty="0"/>
          </a:p>
        </p:txBody>
      </p:sp>
      <p:pic>
        <p:nvPicPr>
          <p:cNvPr id="5" name="Picture 4">
            <a:extLst>
              <a:ext uri="{FF2B5EF4-FFF2-40B4-BE49-F238E27FC236}">
                <a16:creationId xmlns:a16="http://schemas.microsoft.com/office/drawing/2014/main" id="{6E553CF4-A6FF-4D0F-BBC5-4977703365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 y="1707364"/>
            <a:ext cx="5733099" cy="4586479"/>
          </a:xfrm>
          <a:prstGeom prst="rect">
            <a:avLst/>
          </a:prstGeom>
        </p:spPr>
      </p:pic>
      <p:sp>
        <p:nvSpPr>
          <p:cNvPr id="13" name="TextBox 12">
            <a:extLst>
              <a:ext uri="{FF2B5EF4-FFF2-40B4-BE49-F238E27FC236}">
                <a16:creationId xmlns:a16="http://schemas.microsoft.com/office/drawing/2014/main" id="{6ACA33B8-6671-40B1-9109-A48604691C00}"/>
              </a:ext>
            </a:extLst>
          </p:cNvPr>
          <p:cNvSpPr txBox="1"/>
          <p:nvPr/>
        </p:nvSpPr>
        <p:spPr>
          <a:xfrm>
            <a:off x="5181600" y="4114800"/>
            <a:ext cx="3276600" cy="1219200"/>
          </a:xfrm>
          <a:prstGeom prst="rect">
            <a:avLst/>
          </a:prstGeom>
          <a:noFill/>
        </p:spPr>
        <p:txBody>
          <a:bodyPr wrap="square">
            <a:spAutoFit/>
          </a:bodyPr>
          <a:lstStyle/>
          <a:p>
            <a:r>
              <a:rPr lang="en-US" dirty="0"/>
              <a:t>As we can see the 3 nearest neighbors are from category A, hence this new data point must belong to category A. </a:t>
            </a:r>
            <a:endParaRPr lang="en-IN" dirty="0"/>
          </a:p>
        </p:txBody>
      </p:sp>
      <p:sp>
        <p:nvSpPr>
          <p:cNvPr id="6" name="Date Placeholder 5">
            <a:extLst>
              <a:ext uri="{FF2B5EF4-FFF2-40B4-BE49-F238E27FC236}">
                <a16:creationId xmlns:a16="http://schemas.microsoft.com/office/drawing/2014/main" id="{8140C78E-9E33-D545-A0A5-74CA5CD311D9}"/>
              </a:ext>
            </a:extLst>
          </p:cNvPr>
          <p:cNvSpPr>
            <a:spLocks noGrp="1"/>
          </p:cNvSpPr>
          <p:nvPr>
            <p:ph type="dt" sz="half" idx="10"/>
          </p:nvPr>
        </p:nvSpPr>
        <p:spPr/>
        <p:txBody>
          <a:bodyPr/>
          <a:lstStyle/>
          <a:p>
            <a:fld id="{7EE9C68B-3C05-EB46-930C-BA224934F030}" type="datetime1">
              <a:rPr lang="en-IN" smtClean="0"/>
              <a:t>01/07/24</a:t>
            </a:fld>
            <a:endParaRPr lang="en-US"/>
          </a:p>
        </p:txBody>
      </p:sp>
      <p:sp>
        <p:nvSpPr>
          <p:cNvPr id="8" name="Footer Placeholder 7">
            <a:extLst>
              <a:ext uri="{FF2B5EF4-FFF2-40B4-BE49-F238E27FC236}">
                <a16:creationId xmlns:a16="http://schemas.microsoft.com/office/drawing/2014/main" id="{4F53F018-4BA1-69C1-DC64-AB02CBB8B76E}"/>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3663EE94-2239-3A9E-D1A0-E179CEED1DE7}"/>
              </a:ext>
            </a:extLst>
          </p:cNvPr>
          <p:cNvSpPr>
            <a:spLocks noGrp="1"/>
          </p:cNvSpPr>
          <p:nvPr>
            <p:ph type="sldNum" sz="quarter" idx="12"/>
          </p:nvPr>
        </p:nvSpPr>
        <p:spPr/>
        <p:txBody>
          <a:bodyPr/>
          <a:lstStyle/>
          <a:p>
            <a:fld id="{B6F15528-21DE-4FAA-801E-634DDDAF4B2B}" type="slidenum">
              <a:rPr lang="en-US" smtClean="0"/>
              <a:pPr/>
              <a:t>37</a:t>
            </a:fld>
            <a:endParaRPr lang="en-US"/>
          </a:p>
        </p:txBody>
      </p:sp>
    </p:spTree>
    <p:extLst>
      <p:ext uri="{BB962C8B-B14F-4D97-AF65-F5344CB8AC3E}">
        <p14:creationId xmlns:p14="http://schemas.microsoft.com/office/powerpoint/2010/main" val="41353939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205345"/>
            <a:ext cx="6423471" cy="623454"/>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sp>
        <p:nvSpPr>
          <p:cNvPr id="9" name="Content Placeholder 8"/>
          <p:cNvSpPr>
            <a:spLocks noGrp="1"/>
          </p:cNvSpPr>
          <p:nvPr>
            <p:ph idx="1"/>
          </p:nvPr>
        </p:nvSpPr>
        <p:spPr>
          <a:xfrm>
            <a:off x="685800" y="1185357"/>
            <a:ext cx="8229600" cy="4602163"/>
          </a:xfrm>
        </p:spPr>
        <p:txBody>
          <a:bodyPr>
            <a:normAutofit/>
          </a:bodyPr>
          <a:lstStyle/>
          <a:p>
            <a:r>
              <a:rPr lang="en-US" sz="2400" b="1" u="sng" dirty="0"/>
              <a:t>How to select the value of K in the K-NN Algorithm?</a:t>
            </a:r>
            <a:endParaRPr lang="en-US" sz="2400" b="1" dirty="0"/>
          </a:p>
          <a:p>
            <a:r>
              <a:rPr lang="en-US" sz="2400" dirty="0"/>
              <a:t>Below are some points to remember while selecting the value of K in the K-NN algorithm:</a:t>
            </a:r>
          </a:p>
          <a:p>
            <a:pPr>
              <a:buFont typeface="Arial" panose="020B0604020202020204" pitchFamily="34" charset="0"/>
              <a:buChar char="•"/>
            </a:pPr>
            <a:r>
              <a:rPr lang="en-US" sz="2400" dirty="0"/>
              <a:t>There is no particular way to determine the best value for "K", so we need to try some values to find the best out of them. The most preferred value for K is 5. </a:t>
            </a:r>
          </a:p>
          <a:p>
            <a:pPr>
              <a:buFont typeface="Arial" panose="020B0604020202020204" pitchFamily="34" charset="0"/>
              <a:buChar char="•"/>
            </a:pPr>
            <a:r>
              <a:rPr lang="en-US" sz="2400" dirty="0"/>
              <a:t>A very low value for K such as K=1 or K=2, can be noisy and lead to the effects of outliers in the model.</a:t>
            </a:r>
          </a:p>
          <a:p>
            <a:pPr>
              <a:buFont typeface="Arial" panose="020B0604020202020204" pitchFamily="34" charset="0"/>
              <a:buChar char="•"/>
            </a:pPr>
            <a:r>
              <a:rPr lang="en-US" sz="2400" dirty="0"/>
              <a:t>Large values for K are good, but it may find some difficulties.</a:t>
            </a:r>
          </a:p>
          <a:p>
            <a:pPr marL="287020" indent="-274320">
              <a:lnSpc>
                <a:spcPct val="150000"/>
              </a:lnSpc>
              <a:spcBef>
                <a:spcPts val="95"/>
              </a:spcBef>
              <a:buClr>
                <a:schemeClr val="tx1"/>
              </a:buClr>
              <a:buSzPct val="93181"/>
              <a:tabLst>
                <a:tab pos="286385" algn="l"/>
                <a:tab pos="287020" algn="l"/>
              </a:tabLst>
            </a:pPr>
            <a:endParaRPr lang="en-US" sz="2200" dirty="0"/>
          </a:p>
          <a:p>
            <a:pPr marL="287020" indent="-274320">
              <a:lnSpc>
                <a:spcPct val="150000"/>
              </a:lnSpc>
              <a:spcBef>
                <a:spcPts val="95"/>
              </a:spcBef>
              <a:buClr>
                <a:schemeClr val="tx1"/>
              </a:buClr>
              <a:buSzPct val="93181"/>
              <a:tabLst>
                <a:tab pos="286385" algn="l"/>
                <a:tab pos="287020" algn="l"/>
              </a:tabLst>
            </a:pPr>
            <a:endParaRPr lang="en-US" sz="2200" dirty="0"/>
          </a:p>
        </p:txBody>
      </p:sp>
      <p:sp>
        <p:nvSpPr>
          <p:cNvPr id="5" name="Date Placeholder 4">
            <a:extLst>
              <a:ext uri="{FF2B5EF4-FFF2-40B4-BE49-F238E27FC236}">
                <a16:creationId xmlns:a16="http://schemas.microsoft.com/office/drawing/2014/main" id="{2E690016-8559-430E-C342-75C35DEA642B}"/>
              </a:ext>
            </a:extLst>
          </p:cNvPr>
          <p:cNvSpPr>
            <a:spLocks noGrp="1"/>
          </p:cNvSpPr>
          <p:nvPr>
            <p:ph type="dt" sz="half" idx="10"/>
          </p:nvPr>
        </p:nvSpPr>
        <p:spPr/>
        <p:txBody>
          <a:bodyPr/>
          <a:lstStyle/>
          <a:p>
            <a:fld id="{D59C28B2-CF39-094F-A107-DFECAA7CC2CD}" type="datetime1">
              <a:rPr lang="en-IN" smtClean="0"/>
              <a:t>01/07/24</a:t>
            </a:fld>
            <a:endParaRPr lang="en-US"/>
          </a:p>
        </p:txBody>
      </p:sp>
      <p:sp>
        <p:nvSpPr>
          <p:cNvPr id="6" name="Footer Placeholder 5">
            <a:extLst>
              <a:ext uri="{FF2B5EF4-FFF2-40B4-BE49-F238E27FC236}">
                <a16:creationId xmlns:a16="http://schemas.microsoft.com/office/drawing/2014/main" id="{54083E1C-8DCC-A091-A72E-3E7E61273E78}"/>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6F71123D-C609-CE17-A04E-7EDE1D177372}"/>
              </a:ext>
            </a:extLst>
          </p:cNvPr>
          <p:cNvSpPr>
            <a:spLocks noGrp="1"/>
          </p:cNvSpPr>
          <p:nvPr>
            <p:ph type="sldNum" sz="quarter" idx="12"/>
          </p:nvPr>
        </p:nvSpPr>
        <p:spPr/>
        <p:txBody>
          <a:bodyPr/>
          <a:lstStyle/>
          <a:p>
            <a:fld id="{B6F15528-21DE-4FAA-801E-634DDDAF4B2B}" type="slidenum">
              <a:rPr lang="en-US" smtClean="0"/>
              <a:pPr/>
              <a:t>38</a:t>
            </a:fld>
            <a:endParaRPr lang="en-US"/>
          </a:p>
        </p:txBody>
      </p:sp>
    </p:spTree>
    <p:extLst>
      <p:ext uri="{BB962C8B-B14F-4D97-AF65-F5344CB8AC3E}">
        <p14:creationId xmlns:p14="http://schemas.microsoft.com/office/powerpoint/2010/main" val="4204056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228601"/>
            <a:ext cx="7065818"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pic>
        <p:nvPicPr>
          <p:cNvPr id="3" name="Content Placeholder 2">
            <a:extLst>
              <a:ext uri="{FF2B5EF4-FFF2-40B4-BE49-F238E27FC236}">
                <a16:creationId xmlns:a16="http://schemas.microsoft.com/office/drawing/2014/main" id="{1F26976F-D3D9-4E89-B6C6-A480103D248D}"/>
              </a:ext>
            </a:extLst>
          </p:cNvPr>
          <p:cNvPicPr>
            <a:picLocks noGrp="1" noChangeAspect="1"/>
          </p:cNvPicPr>
          <p:nvPr>
            <p:ph idx="1"/>
          </p:nvPr>
        </p:nvPicPr>
        <p:blipFill>
          <a:blip r:embed="rId2"/>
          <a:stretch>
            <a:fillRect/>
          </a:stretch>
        </p:blipFill>
        <p:spPr>
          <a:xfrm>
            <a:off x="685800" y="1599055"/>
            <a:ext cx="8229600" cy="3775777"/>
          </a:xfrm>
        </p:spPr>
      </p:pic>
      <p:sp>
        <p:nvSpPr>
          <p:cNvPr id="6" name="Date Placeholder 5">
            <a:extLst>
              <a:ext uri="{FF2B5EF4-FFF2-40B4-BE49-F238E27FC236}">
                <a16:creationId xmlns:a16="http://schemas.microsoft.com/office/drawing/2014/main" id="{753F9534-5083-A8DD-87F7-92188DBD7741}"/>
              </a:ext>
            </a:extLst>
          </p:cNvPr>
          <p:cNvSpPr>
            <a:spLocks noGrp="1"/>
          </p:cNvSpPr>
          <p:nvPr>
            <p:ph type="dt" sz="half" idx="10"/>
          </p:nvPr>
        </p:nvSpPr>
        <p:spPr/>
        <p:txBody>
          <a:bodyPr/>
          <a:lstStyle/>
          <a:p>
            <a:fld id="{6B742155-BFDB-F443-8E82-D8338A1D4FBE}" type="datetime1">
              <a:rPr lang="en-IN" smtClean="0"/>
              <a:t>01/07/24</a:t>
            </a:fld>
            <a:endParaRPr lang="en-US"/>
          </a:p>
        </p:txBody>
      </p:sp>
      <p:sp>
        <p:nvSpPr>
          <p:cNvPr id="8" name="Footer Placeholder 7">
            <a:extLst>
              <a:ext uri="{FF2B5EF4-FFF2-40B4-BE49-F238E27FC236}">
                <a16:creationId xmlns:a16="http://schemas.microsoft.com/office/drawing/2014/main" id="{E0DFE6B7-1E9B-4B18-0DD5-26A79FC65FAC}"/>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4356022F-34CD-5B75-5098-A80B4714E8A7}"/>
              </a:ext>
            </a:extLst>
          </p:cNvPr>
          <p:cNvSpPr>
            <a:spLocks noGrp="1"/>
          </p:cNvSpPr>
          <p:nvPr>
            <p:ph type="sldNum" sz="quarter" idx="12"/>
          </p:nvPr>
        </p:nvSpPr>
        <p:spPr/>
        <p:txBody>
          <a:bodyPr/>
          <a:lstStyle/>
          <a:p>
            <a:fld id="{B6F15528-21DE-4FAA-801E-634DDDAF4B2B}" type="slidenum">
              <a:rPr lang="en-US" smtClean="0"/>
              <a:pPr/>
              <a:t>39</a:t>
            </a:fld>
            <a:endParaRPr lang="en-US"/>
          </a:p>
        </p:txBody>
      </p:sp>
    </p:spTree>
    <p:extLst>
      <p:ext uri="{BB962C8B-B14F-4D97-AF65-F5344CB8AC3E}">
        <p14:creationId xmlns:p14="http://schemas.microsoft.com/office/powerpoint/2010/main" val="2736746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13" name="TextBox 12">
            <a:extLst>
              <a:ext uri="{FF2B5EF4-FFF2-40B4-BE49-F238E27FC236}">
                <a16:creationId xmlns:a16="http://schemas.microsoft.com/office/drawing/2014/main" id="{7DBA3F2D-63B5-8082-0780-F82034F4DD01}"/>
              </a:ext>
            </a:extLst>
          </p:cNvPr>
          <p:cNvSpPr txBox="1"/>
          <p:nvPr/>
        </p:nvSpPr>
        <p:spPr>
          <a:xfrm>
            <a:off x="1677740" y="-29160"/>
            <a:ext cx="6539504" cy="707886"/>
          </a:xfrm>
          <a:prstGeom prst="rect">
            <a:avLst/>
          </a:prstGeom>
          <a:noFill/>
        </p:spPr>
        <p:txBody>
          <a:bodyPr wrap="square" rtlCol="0">
            <a:spAutoFit/>
          </a:bodyPr>
          <a:lstStyle/>
          <a:p>
            <a:pPr fontAlgn="base">
              <a:spcBef>
                <a:spcPct val="0"/>
              </a:spcBef>
              <a:spcAft>
                <a:spcPct val="0"/>
              </a:spcAft>
            </a:pPr>
            <a:r>
              <a:rPr lang="en-US" sz="2000" dirty="0">
                <a:cs typeface="Arial" pitchFamily="34" charset="0"/>
              </a:rPr>
              <a:t>						</a:t>
            </a:r>
            <a:r>
              <a:rPr lang="en-US" sz="2000" dirty="0"/>
              <a:t>Subject Syllabus </a:t>
            </a:r>
            <a:endParaRPr kumimoji="0" lang="en-US" sz="2000" b="0" i="0" u="none" strike="noStrike" kern="1200" cap="none" spc="0" normalizeH="0" baseline="0" noProof="0" dirty="0">
              <a:ln>
                <a:noFill/>
              </a:ln>
              <a:solidFill>
                <a:schemeClr val="dk1"/>
              </a:solidFill>
              <a:effectLst/>
              <a:uLnTx/>
              <a:uFillTx/>
              <a:latin typeface="+mn-lt"/>
              <a:ea typeface="+mn-ea"/>
              <a:cs typeface="+mn-cs"/>
            </a:endParaRPr>
          </a:p>
          <a:p>
            <a:pPr lvl="0" fontAlgn="base">
              <a:spcBef>
                <a:spcPct val="0"/>
              </a:spcBef>
              <a:spcAft>
                <a:spcPct val="0"/>
              </a:spcAft>
            </a:pPr>
            <a:endParaRPr lang="en-US" sz="2000" dirty="0">
              <a:cs typeface="Arial" pitchFamily="34" charset="0"/>
            </a:endParaRPr>
          </a:p>
        </p:txBody>
      </p:sp>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pic>
        <p:nvPicPr>
          <p:cNvPr id="2" name="Picture 1">
            <a:extLst>
              <a:ext uri="{FF2B5EF4-FFF2-40B4-BE49-F238E27FC236}">
                <a16:creationId xmlns:a16="http://schemas.microsoft.com/office/drawing/2014/main" id="{3D99C7F7-229A-A3F8-25EA-094601512184}"/>
              </a:ext>
            </a:extLst>
          </p:cNvPr>
          <p:cNvPicPr>
            <a:picLocks noChangeAspect="1"/>
          </p:cNvPicPr>
          <p:nvPr/>
        </p:nvPicPr>
        <p:blipFill>
          <a:blip r:embed="rId4"/>
          <a:stretch>
            <a:fillRect/>
          </a:stretch>
        </p:blipFill>
        <p:spPr>
          <a:xfrm>
            <a:off x="1292056" y="1030015"/>
            <a:ext cx="7455873" cy="4481099"/>
          </a:xfrm>
          <a:prstGeom prst="rect">
            <a:avLst/>
          </a:prstGeom>
        </p:spPr>
      </p:pic>
    </p:spTree>
    <p:extLst>
      <p:ext uri="{BB962C8B-B14F-4D97-AF65-F5344CB8AC3E}">
        <p14:creationId xmlns:p14="http://schemas.microsoft.com/office/powerpoint/2010/main" val="23244058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248887"/>
            <a:ext cx="7065818" cy="623454"/>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pic>
        <p:nvPicPr>
          <p:cNvPr id="11" name="Content Placeholder 10">
            <a:extLst>
              <a:ext uri="{FF2B5EF4-FFF2-40B4-BE49-F238E27FC236}">
                <a16:creationId xmlns:a16="http://schemas.microsoft.com/office/drawing/2014/main" id="{F57F5AD5-3B0B-40B7-8D9B-B78D927B155C}"/>
              </a:ext>
            </a:extLst>
          </p:cNvPr>
          <p:cNvPicPr>
            <a:picLocks noGrp="1" noChangeAspect="1"/>
          </p:cNvPicPr>
          <p:nvPr>
            <p:ph idx="1"/>
          </p:nvPr>
        </p:nvPicPr>
        <p:blipFill>
          <a:blip r:embed="rId2"/>
          <a:stretch>
            <a:fillRect/>
          </a:stretch>
        </p:blipFill>
        <p:spPr>
          <a:xfrm>
            <a:off x="457200" y="1649156"/>
            <a:ext cx="8229600" cy="4428050"/>
          </a:xfrm>
        </p:spPr>
      </p:pic>
      <p:sp>
        <p:nvSpPr>
          <p:cNvPr id="5" name="Date Placeholder 4">
            <a:extLst>
              <a:ext uri="{FF2B5EF4-FFF2-40B4-BE49-F238E27FC236}">
                <a16:creationId xmlns:a16="http://schemas.microsoft.com/office/drawing/2014/main" id="{384E4502-CB1E-B070-2848-751E6C55A0B1}"/>
              </a:ext>
            </a:extLst>
          </p:cNvPr>
          <p:cNvSpPr>
            <a:spLocks noGrp="1"/>
          </p:cNvSpPr>
          <p:nvPr>
            <p:ph type="dt" sz="half" idx="10"/>
          </p:nvPr>
        </p:nvSpPr>
        <p:spPr/>
        <p:txBody>
          <a:bodyPr/>
          <a:lstStyle/>
          <a:p>
            <a:fld id="{75132DE5-4D28-5A4D-A884-43E87438DE65}" type="datetime1">
              <a:rPr lang="en-IN" smtClean="0"/>
              <a:t>01/07/24</a:t>
            </a:fld>
            <a:endParaRPr lang="en-US"/>
          </a:p>
        </p:txBody>
      </p:sp>
      <p:sp>
        <p:nvSpPr>
          <p:cNvPr id="6" name="Footer Placeholder 5">
            <a:extLst>
              <a:ext uri="{FF2B5EF4-FFF2-40B4-BE49-F238E27FC236}">
                <a16:creationId xmlns:a16="http://schemas.microsoft.com/office/drawing/2014/main" id="{DCEF1137-857D-C9AB-B8BF-8A207591CCF6}"/>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AEE88A13-6A42-918A-918D-009A93E4BBAA}"/>
              </a:ext>
            </a:extLst>
          </p:cNvPr>
          <p:cNvSpPr>
            <a:spLocks noGrp="1"/>
          </p:cNvSpPr>
          <p:nvPr>
            <p:ph type="sldNum" sz="quarter" idx="12"/>
          </p:nvPr>
        </p:nvSpPr>
        <p:spPr/>
        <p:txBody>
          <a:bodyPr/>
          <a:lstStyle/>
          <a:p>
            <a:fld id="{B6F15528-21DE-4FAA-801E-634DDDAF4B2B}" type="slidenum">
              <a:rPr lang="en-US" smtClean="0"/>
              <a:pPr/>
              <a:t>40</a:t>
            </a:fld>
            <a:endParaRPr lang="en-US"/>
          </a:p>
        </p:txBody>
      </p:sp>
    </p:spTree>
    <p:extLst>
      <p:ext uri="{BB962C8B-B14F-4D97-AF65-F5344CB8AC3E}">
        <p14:creationId xmlns:p14="http://schemas.microsoft.com/office/powerpoint/2010/main" val="26104399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418741"/>
            <a:ext cx="7065818"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4000" dirty="0"/>
              <a:t>Instance-Based Learning</a:t>
            </a:r>
            <a:r>
              <a:rPr kumimoji="0" lang="en-US" sz="4000" b="0" i="0" u="none" strike="noStrike" kern="1200" cap="none" spc="0" normalizeH="0" baseline="0" noProof="0" dirty="0">
                <a:ln>
                  <a:noFill/>
                </a:ln>
                <a:solidFill>
                  <a:schemeClr val="dk1"/>
                </a:solidFill>
                <a:effectLst/>
                <a:uLnTx/>
                <a:uFillTx/>
                <a:latin typeface="+mn-lt"/>
                <a:ea typeface="+mn-ea"/>
                <a:cs typeface="+mn-cs"/>
              </a:rPr>
              <a:t>(CO1,2,3,5)</a:t>
            </a:r>
          </a:p>
        </p:txBody>
      </p:sp>
      <p:pic>
        <p:nvPicPr>
          <p:cNvPr id="3" name="Content Placeholder 2">
            <a:extLst>
              <a:ext uri="{FF2B5EF4-FFF2-40B4-BE49-F238E27FC236}">
                <a16:creationId xmlns:a16="http://schemas.microsoft.com/office/drawing/2014/main" id="{95889BCD-E766-4FAC-A6DC-4B7C047B1A1C}"/>
              </a:ext>
            </a:extLst>
          </p:cNvPr>
          <p:cNvPicPr>
            <a:picLocks noGrp="1" noChangeAspect="1"/>
          </p:cNvPicPr>
          <p:nvPr>
            <p:ph idx="1"/>
          </p:nvPr>
        </p:nvPicPr>
        <p:blipFill>
          <a:blip r:embed="rId2"/>
          <a:stretch>
            <a:fillRect/>
          </a:stretch>
        </p:blipFill>
        <p:spPr>
          <a:xfrm>
            <a:off x="457200" y="2188372"/>
            <a:ext cx="8229600" cy="3349618"/>
          </a:xfrm>
        </p:spPr>
      </p:pic>
      <p:sp>
        <p:nvSpPr>
          <p:cNvPr id="6" name="Date Placeholder 5">
            <a:extLst>
              <a:ext uri="{FF2B5EF4-FFF2-40B4-BE49-F238E27FC236}">
                <a16:creationId xmlns:a16="http://schemas.microsoft.com/office/drawing/2014/main" id="{F5E4FB11-BA25-CC82-77F2-D09426C80016}"/>
              </a:ext>
            </a:extLst>
          </p:cNvPr>
          <p:cNvSpPr>
            <a:spLocks noGrp="1"/>
          </p:cNvSpPr>
          <p:nvPr>
            <p:ph type="dt" sz="half" idx="10"/>
          </p:nvPr>
        </p:nvSpPr>
        <p:spPr/>
        <p:txBody>
          <a:bodyPr/>
          <a:lstStyle/>
          <a:p>
            <a:fld id="{7EFE478E-9A72-6140-974B-E18B913C69A2}" type="datetime1">
              <a:rPr lang="en-IN" smtClean="0"/>
              <a:t>01/07/24</a:t>
            </a:fld>
            <a:endParaRPr lang="en-US"/>
          </a:p>
        </p:txBody>
      </p:sp>
      <p:sp>
        <p:nvSpPr>
          <p:cNvPr id="8" name="Footer Placeholder 7">
            <a:extLst>
              <a:ext uri="{FF2B5EF4-FFF2-40B4-BE49-F238E27FC236}">
                <a16:creationId xmlns:a16="http://schemas.microsoft.com/office/drawing/2014/main" id="{4687A945-3248-69FA-F328-681332262DDD}"/>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18020A5E-6BA3-4674-4D5D-BBEF4ED3A238}"/>
              </a:ext>
            </a:extLst>
          </p:cNvPr>
          <p:cNvSpPr>
            <a:spLocks noGrp="1"/>
          </p:cNvSpPr>
          <p:nvPr>
            <p:ph type="sldNum" sz="quarter" idx="12"/>
          </p:nvPr>
        </p:nvSpPr>
        <p:spPr/>
        <p:txBody>
          <a:bodyPr/>
          <a:lstStyle/>
          <a:p>
            <a:fld id="{B6F15528-21DE-4FAA-801E-634DDDAF4B2B}" type="slidenum">
              <a:rPr lang="en-US" smtClean="0"/>
              <a:pPr/>
              <a:t>41</a:t>
            </a:fld>
            <a:endParaRPr lang="en-US"/>
          </a:p>
        </p:txBody>
      </p:sp>
    </p:spTree>
    <p:extLst>
      <p:ext uri="{BB962C8B-B14F-4D97-AF65-F5344CB8AC3E}">
        <p14:creationId xmlns:p14="http://schemas.microsoft.com/office/powerpoint/2010/main" val="11862716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692166" y="0"/>
            <a:ext cx="7451833" cy="71112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3800" dirty="0"/>
              <a:t>Instance-Based Learning</a:t>
            </a:r>
            <a:r>
              <a:rPr kumimoji="0" lang="en-US" sz="3800" b="0" i="0" u="none" strike="noStrike" kern="1200" cap="none" spc="0" normalizeH="0" baseline="0" noProof="0" dirty="0">
                <a:ln>
                  <a:noFill/>
                </a:ln>
                <a:solidFill>
                  <a:schemeClr val="dk1"/>
                </a:solidFill>
                <a:effectLst/>
                <a:uLnTx/>
                <a:uFillTx/>
                <a:latin typeface="+mn-lt"/>
                <a:ea typeface="+mn-ea"/>
                <a:cs typeface="+mn-cs"/>
              </a:rPr>
              <a:t>(CO1,2,3,5)</a:t>
            </a:r>
          </a:p>
        </p:txBody>
      </p:sp>
      <p:pic>
        <p:nvPicPr>
          <p:cNvPr id="3" name="Content Placeholder 2">
            <a:extLst>
              <a:ext uri="{FF2B5EF4-FFF2-40B4-BE49-F238E27FC236}">
                <a16:creationId xmlns:a16="http://schemas.microsoft.com/office/drawing/2014/main" id="{E535073E-4A1C-42F3-BD78-FC4874A9F60A}"/>
              </a:ext>
            </a:extLst>
          </p:cNvPr>
          <p:cNvPicPr>
            <a:picLocks noGrp="1" noChangeAspect="1"/>
          </p:cNvPicPr>
          <p:nvPr>
            <p:ph idx="1"/>
          </p:nvPr>
        </p:nvPicPr>
        <p:blipFill>
          <a:blip r:embed="rId3"/>
          <a:stretch>
            <a:fillRect/>
          </a:stretch>
        </p:blipFill>
        <p:spPr>
          <a:xfrm>
            <a:off x="457200" y="2213573"/>
            <a:ext cx="8229600" cy="3299217"/>
          </a:xfrm>
        </p:spPr>
      </p:pic>
      <p:sp>
        <p:nvSpPr>
          <p:cNvPr id="6" name="Date Placeholder 5">
            <a:extLst>
              <a:ext uri="{FF2B5EF4-FFF2-40B4-BE49-F238E27FC236}">
                <a16:creationId xmlns:a16="http://schemas.microsoft.com/office/drawing/2014/main" id="{C3EC29A2-C22B-25F1-CE23-1AC564DF33DF}"/>
              </a:ext>
            </a:extLst>
          </p:cNvPr>
          <p:cNvSpPr>
            <a:spLocks noGrp="1"/>
          </p:cNvSpPr>
          <p:nvPr>
            <p:ph type="dt" sz="half" idx="10"/>
          </p:nvPr>
        </p:nvSpPr>
        <p:spPr/>
        <p:txBody>
          <a:bodyPr/>
          <a:lstStyle/>
          <a:p>
            <a:fld id="{846BF262-5E5C-FD48-B28D-E862FD08B8CE}" type="datetime1">
              <a:rPr lang="en-IN" smtClean="0"/>
              <a:t>01/07/24</a:t>
            </a:fld>
            <a:endParaRPr lang="en-US"/>
          </a:p>
        </p:txBody>
      </p:sp>
      <p:sp>
        <p:nvSpPr>
          <p:cNvPr id="8" name="Footer Placeholder 7">
            <a:extLst>
              <a:ext uri="{FF2B5EF4-FFF2-40B4-BE49-F238E27FC236}">
                <a16:creationId xmlns:a16="http://schemas.microsoft.com/office/drawing/2014/main" id="{A1783C5B-6C82-D91E-4099-9D3624533B67}"/>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A56A558D-19EC-C409-2CD2-2338647BE14B}"/>
              </a:ext>
            </a:extLst>
          </p:cNvPr>
          <p:cNvSpPr>
            <a:spLocks noGrp="1"/>
          </p:cNvSpPr>
          <p:nvPr>
            <p:ph type="sldNum" sz="quarter" idx="12"/>
          </p:nvPr>
        </p:nvSpPr>
        <p:spPr/>
        <p:txBody>
          <a:bodyPr/>
          <a:lstStyle/>
          <a:p>
            <a:fld id="{B6F15528-21DE-4FAA-801E-634DDDAF4B2B}" type="slidenum">
              <a:rPr lang="en-US" smtClean="0"/>
              <a:pPr/>
              <a:t>42</a:t>
            </a:fld>
            <a:endParaRPr lang="en-US"/>
          </a:p>
        </p:txBody>
      </p:sp>
    </p:spTree>
    <p:extLst>
      <p:ext uri="{BB962C8B-B14F-4D97-AF65-F5344CB8AC3E}">
        <p14:creationId xmlns:p14="http://schemas.microsoft.com/office/powerpoint/2010/main" val="38331985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42059"/>
            <a:ext cx="6898238" cy="623454"/>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200" b="1" dirty="0"/>
              <a:t>K-Means Clustering Algorithm  </a:t>
            </a:r>
            <a:r>
              <a:rPr kumimoji="0" lang="en-US" sz="32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5C46A15B-A5C4-03AE-21AB-A892C5E36889}"/>
              </a:ext>
            </a:extLst>
          </p:cNvPr>
          <p:cNvSpPr>
            <a:spLocks noGrp="1"/>
          </p:cNvSpPr>
          <p:nvPr>
            <p:ph idx="1"/>
          </p:nvPr>
        </p:nvSpPr>
        <p:spPr/>
        <p:txBody>
          <a:bodyPr/>
          <a:lstStyle/>
          <a:p>
            <a:pPr algn="just"/>
            <a:r>
              <a:rPr lang="en-US" dirty="0"/>
              <a:t>K-Means Clustering is an unsupervised learning algorithm that is used to solve the clustering problems in machine learning or data science.</a:t>
            </a:r>
          </a:p>
          <a:p>
            <a:pPr algn="just"/>
            <a:r>
              <a:rPr lang="en-US" dirty="0"/>
              <a:t>In this topic, we will learn what is K-means clustering algorithm, how the algorithm works, along with the Python implementation of k-means clustering.</a:t>
            </a:r>
            <a:endParaRPr lang="en-IN" dirty="0"/>
          </a:p>
        </p:txBody>
      </p:sp>
      <p:sp>
        <p:nvSpPr>
          <p:cNvPr id="6" name="Date Placeholder 5">
            <a:extLst>
              <a:ext uri="{FF2B5EF4-FFF2-40B4-BE49-F238E27FC236}">
                <a16:creationId xmlns:a16="http://schemas.microsoft.com/office/drawing/2014/main" id="{03581670-87AC-7EAF-CF9B-C47F42870A3B}"/>
              </a:ext>
            </a:extLst>
          </p:cNvPr>
          <p:cNvSpPr>
            <a:spLocks noGrp="1"/>
          </p:cNvSpPr>
          <p:nvPr>
            <p:ph type="dt" sz="half" idx="10"/>
          </p:nvPr>
        </p:nvSpPr>
        <p:spPr/>
        <p:txBody>
          <a:bodyPr/>
          <a:lstStyle/>
          <a:p>
            <a:fld id="{D23B615E-C60B-1D43-B1DD-2FFE7A31E15F}" type="datetime1">
              <a:rPr lang="en-IN" smtClean="0"/>
              <a:t>01/07/24</a:t>
            </a:fld>
            <a:endParaRPr lang="en-US"/>
          </a:p>
        </p:txBody>
      </p:sp>
      <p:sp>
        <p:nvSpPr>
          <p:cNvPr id="8" name="Footer Placeholder 7">
            <a:extLst>
              <a:ext uri="{FF2B5EF4-FFF2-40B4-BE49-F238E27FC236}">
                <a16:creationId xmlns:a16="http://schemas.microsoft.com/office/drawing/2014/main" id="{A2BA3257-30D1-0031-3A01-411B288CCBE6}"/>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39AE524F-0548-BA2D-7E21-889E72AA1F9F}"/>
              </a:ext>
            </a:extLst>
          </p:cNvPr>
          <p:cNvSpPr>
            <a:spLocks noGrp="1"/>
          </p:cNvSpPr>
          <p:nvPr>
            <p:ph type="sldNum" sz="quarter" idx="12"/>
          </p:nvPr>
        </p:nvSpPr>
        <p:spPr/>
        <p:txBody>
          <a:bodyPr/>
          <a:lstStyle/>
          <a:p>
            <a:fld id="{B6F15528-21DE-4FAA-801E-634DDDAF4B2B}" type="slidenum">
              <a:rPr lang="en-US" smtClean="0"/>
              <a:pPr/>
              <a:t>43</a:t>
            </a:fld>
            <a:endParaRPr lang="en-US"/>
          </a:p>
        </p:txBody>
      </p:sp>
    </p:spTree>
    <p:extLst>
      <p:ext uri="{BB962C8B-B14F-4D97-AF65-F5344CB8AC3E}">
        <p14:creationId xmlns:p14="http://schemas.microsoft.com/office/powerpoint/2010/main" val="27067637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7097935"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200" b="1" dirty="0"/>
              <a:t>K-Means Clustering Algorithm  </a:t>
            </a:r>
            <a:r>
              <a:rPr kumimoji="0" lang="en-US" sz="32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5C46A15B-A5C4-03AE-21AB-A892C5E36889}"/>
              </a:ext>
            </a:extLst>
          </p:cNvPr>
          <p:cNvSpPr>
            <a:spLocks noGrp="1"/>
          </p:cNvSpPr>
          <p:nvPr>
            <p:ph idx="1"/>
          </p:nvPr>
        </p:nvSpPr>
        <p:spPr>
          <a:xfrm>
            <a:off x="609600" y="1130950"/>
            <a:ext cx="8229600" cy="4525963"/>
          </a:xfrm>
        </p:spPr>
        <p:txBody>
          <a:bodyPr>
            <a:normAutofit fontScale="92500" lnSpcReduction="20000"/>
          </a:bodyPr>
          <a:lstStyle/>
          <a:p>
            <a:r>
              <a:rPr lang="en-US" dirty="0"/>
              <a:t>K-Means Clustering is an </a:t>
            </a:r>
            <a:r>
              <a:rPr lang="en-US" dirty="0">
                <a:hlinkClick r:id="rId2"/>
              </a:rPr>
              <a:t>Unsupervised Learning algorithm</a:t>
            </a:r>
            <a:r>
              <a:rPr lang="en-US" dirty="0"/>
              <a:t>, which groups the unlabeled dataset into different clusters. Here K defines the number of pre-defined clusters that need to be created in the process, as if K=2, there will be two clusters, and for K=3, there will be three clusters, and so on.</a:t>
            </a:r>
          </a:p>
          <a:p>
            <a:r>
              <a:rPr lang="en-US" dirty="0"/>
              <a:t>It allows us to cluster the data into different groups and a convenient way to discover the categories of groups in the unlabeled dataset on its own without the need for any training.</a:t>
            </a:r>
          </a:p>
          <a:p>
            <a:r>
              <a:rPr lang="en-US" dirty="0"/>
              <a:t>It is a centroid-based algorithm, where each cluster is associated with a centroid. The main aim of this algorithm is to minimize the sum of distances between the data point and their corresponding clusters.</a:t>
            </a:r>
          </a:p>
          <a:p>
            <a:endParaRPr lang="en-IN" dirty="0"/>
          </a:p>
        </p:txBody>
      </p:sp>
      <p:sp>
        <p:nvSpPr>
          <p:cNvPr id="6" name="Date Placeholder 5">
            <a:extLst>
              <a:ext uri="{FF2B5EF4-FFF2-40B4-BE49-F238E27FC236}">
                <a16:creationId xmlns:a16="http://schemas.microsoft.com/office/drawing/2014/main" id="{59ABEA65-9C5B-C4A3-C52D-86201E320C56}"/>
              </a:ext>
            </a:extLst>
          </p:cNvPr>
          <p:cNvSpPr>
            <a:spLocks noGrp="1"/>
          </p:cNvSpPr>
          <p:nvPr>
            <p:ph type="dt" sz="half" idx="10"/>
          </p:nvPr>
        </p:nvSpPr>
        <p:spPr/>
        <p:txBody>
          <a:bodyPr/>
          <a:lstStyle/>
          <a:p>
            <a:fld id="{6E79BDA1-8B01-D340-8C8A-32C273EF0355}" type="datetime1">
              <a:rPr lang="en-IN" smtClean="0"/>
              <a:t>01/07/24</a:t>
            </a:fld>
            <a:endParaRPr lang="en-US"/>
          </a:p>
        </p:txBody>
      </p:sp>
      <p:sp>
        <p:nvSpPr>
          <p:cNvPr id="8" name="Footer Placeholder 7">
            <a:extLst>
              <a:ext uri="{FF2B5EF4-FFF2-40B4-BE49-F238E27FC236}">
                <a16:creationId xmlns:a16="http://schemas.microsoft.com/office/drawing/2014/main" id="{CDBAD755-FA6C-E20C-3A8A-0FCE264F67AF}"/>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6A4A9E5E-7A2F-68D0-834A-CCDA31B91788}"/>
              </a:ext>
            </a:extLst>
          </p:cNvPr>
          <p:cNvSpPr>
            <a:spLocks noGrp="1"/>
          </p:cNvSpPr>
          <p:nvPr>
            <p:ph type="sldNum" sz="quarter" idx="12"/>
          </p:nvPr>
        </p:nvSpPr>
        <p:spPr/>
        <p:txBody>
          <a:bodyPr/>
          <a:lstStyle/>
          <a:p>
            <a:fld id="{B6F15528-21DE-4FAA-801E-634DDDAF4B2B}" type="slidenum">
              <a:rPr lang="en-US" smtClean="0"/>
              <a:pPr/>
              <a:t>44</a:t>
            </a:fld>
            <a:endParaRPr lang="en-US"/>
          </a:p>
        </p:txBody>
      </p:sp>
    </p:spTree>
    <p:extLst>
      <p:ext uri="{BB962C8B-B14F-4D97-AF65-F5344CB8AC3E}">
        <p14:creationId xmlns:p14="http://schemas.microsoft.com/office/powerpoint/2010/main" val="1150320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6940280"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200" b="1" dirty="0"/>
              <a:t>K-Means Clustering Algorithm  </a:t>
            </a:r>
            <a:r>
              <a:rPr kumimoji="0" lang="en-US" sz="32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5C46A15B-A5C4-03AE-21AB-A892C5E36889}"/>
              </a:ext>
            </a:extLst>
          </p:cNvPr>
          <p:cNvSpPr>
            <a:spLocks noGrp="1"/>
          </p:cNvSpPr>
          <p:nvPr>
            <p:ph idx="1"/>
          </p:nvPr>
        </p:nvSpPr>
        <p:spPr>
          <a:xfrm>
            <a:off x="457200" y="990600"/>
            <a:ext cx="8229600" cy="4525963"/>
          </a:xfrm>
        </p:spPr>
        <p:txBody>
          <a:bodyPr>
            <a:normAutofit fontScale="92500" lnSpcReduction="20000"/>
          </a:bodyPr>
          <a:lstStyle/>
          <a:p>
            <a:r>
              <a:rPr lang="en-US" dirty="0"/>
              <a:t>The algorithm takes the unlabeled dataset as input, divides the dataset into k-number of clusters, and repeats the process until it does not find the best clusters. The value of k should be predetermined in this algorithm.</a:t>
            </a:r>
          </a:p>
          <a:p>
            <a:endParaRPr lang="en-US" dirty="0"/>
          </a:p>
          <a:p>
            <a:r>
              <a:rPr lang="en-US" dirty="0"/>
              <a:t>The k-means clustering algorithm mainly performs two tasks:</a:t>
            </a:r>
          </a:p>
          <a:p>
            <a:pPr lvl="1">
              <a:buFont typeface="Arial" panose="020B0604020202020204" pitchFamily="34" charset="0"/>
              <a:buChar char="•"/>
            </a:pPr>
            <a:r>
              <a:rPr lang="en-US" dirty="0"/>
              <a:t>Determines the best value for K center points or centroids by an iterative process.</a:t>
            </a:r>
          </a:p>
          <a:p>
            <a:pPr lvl="1">
              <a:buFont typeface="Arial" panose="020B0604020202020204" pitchFamily="34" charset="0"/>
              <a:buChar char="•"/>
            </a:pPr>
            <a:r>
              <a:rPr lang="en-US" dirty="0"/>
              <a:t>Assigns each data point to its closest k-center. Those data points which are near to the particular k-center, create a cluster.</a:t>
            </a:r>
          </a:p>
          <a:p>
            <a:endParaRPr lang="en-US" dirty="0"/>
          </a:p>
          <a:p>
            <a:r>
              <a:rPr lang="en-US" dirty="0"/>
              <a:t>Hence each cluster has datapoints with some commonalities, and it is away from other clusters.</a:t>
            </a:r>
          </a:p>
          <a:p>
            <a:endParaRPr lang="en-IN" dirty="0"/>
          </a:p>
        </p:txBody>
      </p:sp>
      <p:sp>
        <p:nvSpPr>
          <p:cNvPr id="6" name="Date Placeholder 5">
            <a:extLst>
              <a:ext uri="{FF2B5EF4-FFF2-40B4-BE49-F238E27FC236}">
                <a16:creationId xmlns:a16="http://schemas.microsoft.com/office/drawing/2014/main" id="{F9BBF0FF-74B5-DFCC-C06C-BC9CD5D4B310}"/>
              </a:ext>
            </a:extLst>
          </p:cNvPr>
          <p:cNvSpPr>
            <a:spLocks noGrp="1"/>
          </p:cNvSpPr>
          <p:nvPr>
            <p:ph type="dt" sz="half" idx="10"/>
          </p:nvPr>
        </p:nvSpPr>
        <p:spPr/>
        <p:txBody>
          <a:bodyPr/>
          <a:lstStyle/>
          <a:p>
            <a:fld id="{51A9983F-906A-414A-B6C2-83EB3AF59FE4}" type="datetime1">
              <a:rPr lang="en-IN" smtClean="0"/>
              <a:t>01/07/24</a:t>
            </a:fld>
            <a:endParaRPr lang="en-US"/>
          </a:p>
        </p:txBody>
      </p:sp>
      <p:sp>
        <p:nvSpPr>
          <p:cNvPr id="8" name="Footer Placeholder 7">
            <a:extLst>
              <a:ext uri="{FF2B5EF4-FFF2-40B4-BE49-F238E27FC236}">
                <a16:creationId xmlns:a16="http://schemas.microsoft.com/office/drawing/2014/main" id="{2DB33262-CE11-8CBD-654E-2CB970B34210}"/>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FE977A8C-F38F-AFA6-398B-D81E4B39C3C4}"/>
              </a:ext>
            </a:extLst>
          </p:cNvPr>
          <p:cNvSpPr>
            <a:spLocks noGrp="1"/>
          </p:cNvSpPr>
          <p:nvPr>
            <p:ph type="sldNum" sz="quarter" idx="12"/>
          </p:nvPr>
        </p:nvSpPr>
        <p:spPr/>
        <p:txBody>
          <a:bodyPr/>
          <a:lstStyle/>
          <a:p>
            <a:fld id="{B6F15528-21DE-4FAA-801E-634DDDAF4B2B}" type="slidenum">
              <a:rPr lang="en-US" smtClean="0"/>
              <a:pPr/>
              <a:t>45</a:t>
            </a:fld>
            <a:endParaRPr lang="en-US"/>
          </a:p>
        </p:txBody>
      </p:sp>
    </p:spTree>
    <p:extLst>
      <p:ext uri="{BB962C8B-B14F-4D97-AF65-F5344CB8AC3E}">
        <p14:creationId xmlns:p14="http://schemas.microsoft.com/office/powerpoint/2010/main" val="37691723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02676" y="59512"/>
            <a:ext cx="734673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600" b="1" dirty="0"/>
              <a:t>K-Means Clustering Algorithm  </a:t>
            </a:r>
            <a:r>
              <a:rPr kumimoji="0" lang="en-US" sz="36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6BC8967E-F938-674D-6802-608B0AEB39A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0130" y="1485900"/>
            <a:ext cx="7703739" cy="3886200"/>
          </a:xfrm>
        </p:spPr>
      </p:pic>
      <p:sp>
        <p:nvSpPr>
          <p:cNvPr id="6" name="Date Placeholder 5">
            <a:extLst>
              <a:ext uri="{FF2B5EF4-FFF2-40B4-BE49-F238E27FC236}">
                <a16:creationId xmlns:a16="http://schemas.microsoft.com/office/drawing/2014/main" id="{0187689F-9CB9-AC53-3EF9-EB430B2E6811}"/>
              </a:ext>
            </a:extLst>
          </p:cNvPr>
          <p:cNvSpPr>
            <a:spLocks noGrp="1"/>
          </p:cNvSpPr>
          <p:nvPr>
            <p:ph type="dt" sz="half" idx="10"/>
          </p:nvPr>
        </p:nvSpPr>
        <p:spPr/>
        <p:txBody>
          <a:bodyPr/>
          <a:lstStyle/>
          <a:p>
            <a:fld id="{CE2DFABF-79A1-3542-B05C-5B5914C99196}" type="datetime1">
              <a:rPr lang="en-IN" smtClean="0"/>
              <a:t>01/07/24</a:t>
            </a:fld>
            <a:endParaRPr lang="en-US"/>
          </a:p>
        </p:txBody>
      </p:sp>
      <p:sp>
        <p:nvSpPr>
          <p:cNvPr id="8" name="Footer Placeholder 7">
            <a:extLst>
              <a:ext uri="{FF2B5EF4-FFF2-40B4-BE49-F238E27FC236}">
                <a16:creationId xmlns:a16="http://schemas.microsoft.com/office/drawing/2014/main" id="{9334A3C2-1881-5620-08BB-777473447C17}"/>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A6F71CAC-D7F8-819C-C25F-68F6053AEDEF}"/>
              </a:ext>
            </a:extLst>
          </p:cNvPr>
          <p:cNvSpPr>
            <a:spLocks noGrp="1"/>
          </p:cNvSpPr>
          <p:nvPr>
            <p:ph type="sldNum" sz="quarter" idx="12"/>
          </p:nvPr>
        </p:nvSpPr>
        <p:spPr/>
        <p:txBody>
          <a:bodyPr/>
          <a:lstStyle/>
          <a:p>
            <a:fld id="{B6F15528-21DE-4FAA-801E-634DDDAF4B2B}" type="slidenum">
              <a:rPr lang="en-US" smtClean="0"/>
              <a:pPr/>
              <a:t>46</a:t>
            </a:fld>
            <a:endParaRPr lang="en-US"/>
          </a:p>
        </p:txBody>
      </p:sp>
    </p:spTree>
    <p:extLst>
      <p:ext uri="{BB962C8B-B14F-4D97-AF65-F5344CB8AC3E}">
        <p14:creationId xmlns:p14="http://schemas.microsoft.com/office/powerpoint/2010/main" val="19110328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34207" y="59512"/>
            <a:ext cx="7252138"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600" b="1" dirty="0"/>
              <a:t>K-Means Clustering Algorithm  </a:t>
            </a:r>
            <a:r>
              <a:rPr kumimoji="0" lang="en-US" sz="36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5C46A15B-A5C4-03AE-21AB-A892C5E36889}"/>
              </a:ext>
            </a:extLst>
          </p:cNvPr>
          <p:cNvSpPr>
            <a:spLocks noGrp="1"/>
          </p:cNvSpPr>
          <p:nvPr>
            <p:ph idx="1"/>
          </p:nvPr>
        </p:nvSpPr>
        <p:spPr>
          <a:xfrm>
            <a:off x="457200" y="1066800"/>
            <a:ext cx="8229600" cy="4525963"/>
          </a:xfrm>
        </p:spPr>
        <p:txBody>
          <a:bodyPr>
            <a:normAutofit/>
          </a:bodyPr>
          <a:lstStyle/>
          <a:p>
            <a:r>
              <a:rPr lang="en-US" b="1" dirty="0"/>
              <a:t>How does the K-Means Algorithm Work?</a:t>
            </a:r>
          </a:p>
          <a:p>
            <a:r>
              <a:rPr lang="en-US" dirty="0"/>
              <a:t>The working of the K-Means algorithm is explained in the below steps:</a:t>
            </a:r>
          </a:p>
          <a:p>
            <a:r>
              <a:rPr lang="en-US" b="1" dirty="0"/>
              <a:t>Step-1:</a:t>
            </a:r>
            <a:r>
              <a:rPr lang="en-US" dirty="0"/>
              <a:t> Select the number K to decide the number of clusters.</a:t>
            </a:r>
          </a:p>
          <a:p>
            <a:r>
              <a:rPr lang="en-US" b="1" dirty="0"/>
              <a:t>Step-2:</a:t>
            </a:r>
            <a:r>
              <a:rPr lang="en-US" dirty="0"/>
              <a:t> Select random K points or centroids. (It can be other from the input dataset).</a:t>
            </a:r>
          </a:p>
          <a:p>
            <a:r>
              <a:rPr lang="en-US" b="1" dirty="0"/>
              <a:t>Step-3:</a:t>
            </a:r>
            <a:r>
              <a:rPr lang="en-US" dirty="0"/>
              <a:t> Assign each data point to their closest centroid, which will form the predefined K clusters.</a:t>
            </a:r>
          </a:p>
          <a:p>
            <a:endParaRPr lang="en-IN" dirty="0"/>
          </a:p>
        </p:txBody>
      </p:sp>
      <p:sp>
        <p:nvSpPr>
          <p:cNvPr id="6" name="Date Placeholder 5">
            <a:extLst>
              <a:ext uri="{FF2B5EF4-FFF2-40B4-BE49-F238E27FC236}">
                <a16:creationId xmlns:a16="http://schemas.microsoft.com/office/drawing/2014/main" id="{7632BEC6-F7C4-EAD3-1A43-B3CFB0447D3E}"/>
              </a:ext>
            </a:extLst>
          </p:cNvPr>
          <p:cNvSpPr>
            <a:spLocks noGrp="1"/>
          </p:cNvSpPr>
          <p:nvPr>
            <p:ph type="dt" sz="half" idx="10"/>
          </p:nvPr>
        </p:nvSpPr>
        <p:spPr/>
        <p:txBody>
          <a:bodyPr/>
          <a:lstStyle/>
          <a:p>
            <a:fld id="{071B84D2-3CFE-0A4C-AE7E-028B06E9DB59}" type="datetime1">
              <a:rPr lang="en-IN" smtClean="0"/>
              <a:t>01/07/24</a:t>
            </a:fld>
            <a:endParaRPr lang="en-US"/>
          </a:p>
        </p:txBody>
      </p:sp>
      <p:sp>
        <p:nvSpPr>
          <p:cNvPr id="8" name="Footer Placeholder 7">
            <a:extLst>
              <a:ext uri="{FF2B5EF4-FFF2-40B4-BE49-F238E27FC236}">
                <a16:creationId xmlns:a16="http://schemas.microsoft.com/office/drawing/2014/main" id="{21C860A9-9C54-92FF-2EAD-54C2BF7F80FF}"/>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A64C8242-A224-1706-2E9E-0FE411B64751}"/>
              </a:ext>
            </a:extLst>
          </p:cNvPr>
          <p:cNvSpPr>
            <a:spLocks noGrp="1"/>
          </p:cNvSpPr>
          <p:nvPr>
            <p:ph type="sldNum" sz="quarter" idx="12"/>
          </p:nvPr>
        </p:nvSpPr>
        <p:spPr/>
        <p:txBody>
          <a:bodyPr/>
          <a:lstStyle/>
          <a:p>
            <a:fld id="{B6F15528-21DE-4FAA-801E-634DDDAF4B2B}" type="slidenum">
              <a:rPr lang="en-US" smtClean="0"/>
              <a:pPr/>
              <a:t>47</a:t>
            </a:fld>
            <a:endParaRPr lang="en-US"/>
          </a:p>
        </p:txBody>
      </p:sp>
    </p:spTree>
    <p:extLst>
      <p:ext uri="{BB962C8B-B14F-4D97-AF65-F5344CB8AC3E}">
        <p14:creationId xmlns:p14="http://schemas.microsoft.com/office/powerpoint/2010/main" val="100911185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1"/>
            <a:ext cx="7772400"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600" b="1" dirty="0"/>
              <a:t>K-Means Clustering Algorithm  </a:t>
            </a:r>
            <a:r>
              <a:rPr kumimoji="0" lang="en-US" sz="36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5C46A15B-A5C4-03AE-21AB-A892C5E36889}"/>
              </a:ext>
            </a:extLst>
          </p:cNvPr>
          <p:cNvSpPr>
            <a:spLocks noGrp="1"/>
          </p:cNvSpPr>
          <p:nvPr>
            <p:ph idx="1"/>
          </p:nvPr>
        </p:nvSpPr>
        <p:spPr>
          <a:xfrm>
            <a:off x="304800" y="1143793"/>
            <a:ext cx="8229600" cy="4525963"/>
          </a:xfrm>
        </p:spPr>
        <p:txBody>
          <a:bodyPr/>
          <a:lstStyle/>
          <a:p>
            <a:r>
              <a:rPr lang="en-US" b="1" dirty="0"/>
              <a:t>Step-4:</a:t>
            </a:r>
            <a:r>
              <a:rPr lang="en-US" dirty="0"/>
              <a:t> Calculate the variance and place a new centroid of each cluster.</a:t>
            </a:r>
          </a:p>
          <a:p>
            <a:r>
              <a:rPr lang="en-US" b="1" dirty="0"/>
              <a:t>Step-5:</a:t>
            </a:r>
            <a:r>
              <a:rPr lang="en-US" dirty="0"/>
              <a:t> Repeat the third steps, which means reassign each datapoint to the new closest centroid of each cluster.</a:t>
            </a:r>
          </a:p>
          <a:p>
            <a:r>
              <a:rPr lang="en-US" b="1" dirty="0"/>
              <a:t>Step-6:</a:t>
            </a:r>
            <a:r>
              <a:rPr lang="en-US" dirty="0"/>
              <a:t> If any reassignment occurs, then go to step-4 else go to FINISH.</a:t>
            </a:r>
          </a:p>
          <a:p>
            <a:r>
              <a:rPr lang="en-US" b="1" dirty="0"/>
              <a:t>Step-7</a:t>
            </a:r>
            <a:r>
              <a:rPr lang="en-US" dirty="0"/>
              <a:t>: The model is ready.</a:t>
            </a:r>
          </a:p>
          <a:p>
            <a:endParaRPr lang="en-IN" dirty="0"/>
          </a:p>
        </p:txBody>
      </p:sp>
      <p:sp>
        <p:nvSpPr>
          <p:cNvPr id="9" name="TextBox 8">
            <a:extLst>
              <a:ext uri="{FF2B5EF4-FFF2-40B4-BE49-F238E27FC236}">
                <a16:creationId xmlns:a16="http://schemas.microsoft.com/office/drawing/2014/main" id="{E053DC95-7377-218A-4677-C5F88C48A8F0}"/>
              </a:ext>
            </a:extLst>
          </p:cNvPr>
          <p:cNvSpPr txBox="1"/>
          <p:nvPr/>
        </p:nvSpPr>
        <p:spPr>
          <a:xfrm>
            <a:off x="4267200" y="6553200"/>
            <a:ext cx="184731" cy="369332"/>
          </a:xfrm>
          <a:prstGeom prst="rect">
            <a:avLst/>
          </a:prstGeom>
          <a:noFill/>
        </p:spPr>
        <p:txBody>
          <a:bodyPr wrap="none" rtlCol="0">
            <a:spAutoFit/>
          </a:bodyPr>
          <a:lstStyle/>
          <a:p>
            <a:endParaRPr lang="en-IN" dirty="0"/>
          </a:p>
        </p:txBody>
      </p:sp>
      <p:sp>
        <p:nvSpPr>
          <p:cNvPr id="6" name="Date Placeholder 5">
            <a:extLst>
              <a:ext uri="{FF2B5EF4-FFF2-40B4-BE49-F238E27FC236}">
                <a16:creationId xmlns:a16="http://schemas.microsoft.com/office/drawing/2014/main" id="{75F7DECE-C510-BD31-2645-9212EA6380FE}"/>
              </a:ext>
            </a:extLst>
          </p:cNvPr>
          <p:cNvSpPr>
            <a:spLocks noGrp="1"/>
          </p:cNvSpPr>
          <p:nvPr>
            <p:ph type="dt" sz="half" idx="10"/>
          </p:nvPr>
        </p:nvSpPr>
        <p:spPr/>
        <p:txBody>
          <a:bodyPr/>
          <a:lstStyle/>
          <a:p>
            <a:fld id="{C6815A60-EB8B-654A-8E5B-2ABED852251C}" type="datetime1">
              <a:rPr lang="en-IN" smtClean="0"/>
              <a:t>01/07/24</a:t>
            </a:fld>
            <a:endParaRPr lang="en-US"/>
          </a:p>
        </p:txBody>
      </p:sp>
      <p:sp>
        <p:nvSpPr>
          <p:cNvPr id="8" name="Footer Placeholder 7">
            <a:extLst>
              <a:ext uri="{FF2B5EF4-FFF2-40B4-BE49-F238E27FC236}">
                <a16:creationId xmlns:a16="http://schemas.microsoft.com/office/drawing/2014/main" id="{6AE8EAE9-C252-AA72-6D40-0AA25786A2BA}"/>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A34AF7B2-1D4E-664F-E0F6-EE7BCCE81CEC}"/>
              </a:ext>
            </a:extLst>
          </p:cNvPr>
          <p:cNvSpPr>
            <a:spLocks noGrp="1"/>
          </p:cNvSpPr>
          <p:nvPr>
            <p:ph type="sldNum" sz="quarter" idx="12"/>
          </p:nvPr>
        </p:nvSpPr>
        <p:spPr/>
        <p:txBody>
          <a:bodyPr/>
          <a:lstStyle/>
          <a:p>
            <a:fld id="{B6F15528-21DE-4FAA-801E-634DDDAF4B2B}" type="slidenum">
              <a:rPr lang="en-US" smtClean="0"/>
              <a:pPr/>
              <a:t>48</a:t>
            </a:fld>
            <a:endParaRPr lang="en-US"/>
          </a:p>
        </p:txBody>
      </p:sp>
    </p:spTree>
    <p:extLst>
      <p:ext uri="{BB962C8B-B14F-4D97-AF65-F5344CB8AC3E}">
        <p14:creationId xmlns:p14="http://schemas.microsoft.com/office/powerpoint/2010/main" val="16423225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1"/>
            <a:ext cx="7772400"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600" b="1" dirty="0"/>
              <a:t>K-Means Clustering Algorithm  </a:t>
            </a:r>
            <a:r>
              <a:rPr kumimoji="0" lang="en-US" sz="36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0069D170-DA4B-3D98-BF66-D6138F39AB90}"/>
              </a:ext>
            </a:extLst>
          </p:cNvPr>
          <p:cNvPicPr>
            <a:picLocks noGrp="1" noChangeAspect="1"/>
          </p:cNvPicPr>
          <p:nvPr>
            <p:ph idx="1"/>
          </p:nvPr>
        </p:nvPicPr>
        <p:blipFill>
          <a:blip r:embed="rId2"/>
          <a:stretch>
            <a:fillRect/>
          </a:stretch>
        </p:blipFill>
        <p:spPr>
          <a:xfrm>
            <a:off x="1066800" y="1295400"/>
            <a:ext cx="7803125" cy="4267200"/>
          </a:xfrm>
        </p:spPr>
      </p:pic>
      <p:sp>
        <p:nvSpPr>
          <p:cNvPr id="6" name="Date Placeholder 5">
            <a:extLst>
              <a:ext uri="{FF2B5EF4-FFF2-40B4-BE49-F238E27FC236}">
                <a16:creationId xmlns:a16="http://schemas.microsoft.com/office/drawing/2014/main" id="{1A12FA94-A62C-A1CF-7A5B-6C443AC3D90B}"/>
              </a:ext>
            </a:extLst>
          </p:cNvPr>
          <p:cNvSpPr>
            <a:spLocks noGrp="1"/>
          </p:cNvSpPr>
          <p:nvPr>
            <p:ph type="dt" sz="half" idx="10"/>
          </p:nvPr>
        </p:nvSpPr>
        <p:spPr/>
        <p:txBody>
          <a:bodyPr/>
          <a:lstStyle/>
          <a:p>
            <a:fld id="{FC78AAA7-E176-B74B-9B12-2338C0B7D995}" type="datetime1">
              <a:rPr lang="en-IN" smtClean="0"/>
              <a:t>01/07/24</a:t>
            </a:fld>
            <a:endParaRPr lang="en-US"/>
          </a:p>
        </p:txBody>
      </p:sp>
      <p:sp>
        <p:nvSpPr>
          <p:cNvPr id="8" name="Footer Placeholder 7">
            <a:extLst>
              <a:ext uri="{FF2B5EF4-FFF2-40B4-BE49-F238E27FC236}">
                <a16:creationId xmlns:a16="http://schemas.microsoft.com/office/drawing/2014/main" id="{4B3AC291-86EB-5F5A-23EA-1BA2B7B7EC7B}"/>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B1A5B751-097B-1940-BA09-0E3C91DEDCF9}"/>
              </a:ext>
            </a:extLst>
          </p:cNvPr>
          <p:cNvSpPr>
            <a:spLocks noGrp="1"/>
          </p:cNvSpPr>
          <p:nvPr>
            <p:ph type="sldNum" sz="quarter" idx="12"/>
          </p:nvPr>
        </p:nvSpPr>
        <p:spPr/>
        <p:txBody>
          <a:bodyPr/>
          <a:lstStyle/>
          <a:p>
            <a:fld id="{B6F15528-21DE-4FAA-801E-634DDDAF4B2B}" type="slidenum">
              <a:rPr lang="en-US" smtClean="0"/>
              <a:pPr/>
              <a:t>49</a:t>
            </a:fld>
            <a:endParaRPr lang="en-US"/>
          </a:p>
        </p:txBody>
      </p:sp>
    </p:spTree>
    <p:extLst>
      <p:ext uri="{BB962C8B-B14F-4D97-AF65-F5344CB8AC3E}">
        <p14:creationId xmlns:p14="http://schemas.microsoft.com/office/powerpoint/2010/main" val="995878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13" name="TextBox 12">
            <a:extLst>
              <a:ext uri="{FF2B5EF4-FFF2-40B4-BE49-F238E27FC236}">
                <a16:creationId xmlns:a16="http://schemas.microsoft.com/office/drawing/2014/main" id="{7DBA3F2D-63B5-8082-0780-F82034F4DD01}"/>
              </a:ext>
            </a:extLst>
          </p:cNvPr>
          <p:cNvSpPr txBox="1"/>
          <p:nvPr/>
        </p:nvSpPr>
        <p:spPr>
          <a:xfrm>
            <a:off x="1677740" y="-29160"/>
            <a:ext cx="6539504" cy="1015663"/>
          </a:xfrm>
          <a:prstGeom prst="rect">
            <a:avLst/>
          </a:prstGeom>
          <a:noFill/>
        </p:spPr>
        <p:txBody>
          <a:bodyPr wrap="square" rtlCol="0">
            <a:spAutoFit/>
          </a:bodyPr>
          <a:lstStyle/>
          <a:p>
            <a:pPr fontAlgn="base">
              <a:spcBef>
                <a:spcPct val="0"/>
              </a:spcBef>
              <a:spcAft>
                <a:spcPct val="0"/>
              </a:spcAft>
            </a:pPr>
            <a:r>
              <a:rPr lang="en-US" sz="2000" dirty="0">
                <a:cs typeface="Arial" pitchFamily="34" charset="0"/>
              </a:rPr>
              <a:t>						</a:t>
            </a:r>
            <a:r>
              <a:rPr kumimoji="0" lang="en-US" sz="2000" b="0" i="0" u="none" strike="noStrike" kern="1200" cap="none" spc="0" normalizeH="0" baseline="0" noProof="0" dirty="0">
                <a:ln>
                  <a:noFill/>
                </a:ln>
                <a:solidFill>
                  <a:schemeClr val="dk1"/>
                </a:solidFill>
                <a:effectLst/>
                <a:uLnTx/>
                <a:uFillTx/>
                <a:latin typeface="+mn-lt"/>
                <a:ea typeface="+mn-ea"/>
                <a:cs typeface="+mn-cs"/>
              </a:rPr>
              <a:t>Text Books</a:t>
            </a:r>
          </a:p>
          <a:p>
            <a:pPr fontAlgn="base">
              <a:spcBef>
                <a:spcPct val="0"/>
              </a:spcBef>
              <a:spcAft>
                <a:spcPct val="0"/>
              </a:spcAft>
            </a:pPr>
            <a:endParaRPr kumimoji="0" lang="en-US" sz="2000" b="0" i="0" u="none" strike="noStrike" kern="1200" cap="none" spc="0" normalizeH="0" baseline="0" noProof="0" dirty="0">
              <a:ln>
                <a:noFill/>
              </a:ln>
              <a:solidFill>
                <a:schemeClr val="dk1"/>
              </a:solidFill>
              <a:effectLst/>
              <a:uLnTx/>
              <a:uFillTx/>
              <a:latin typeface="+mn-lt"/>
              <a:ea typeface="+mn-ea"/>
              <a:cs typeface="+mn-cs"/>
            </a:endParaRPr>
          </a:p>
          <a:p>
            <a:pPr lvl="0" fontAlgn="base">
              <a:spcBef>
                <a:spcPct val="0"/>
              </a:spcBef>
              <a:spcAft>
                <a:spcPct val="0"/>
              </a:spcAft>
            </a:pPr>
            <a:endParaRPr lang="en-US" sz="2000" dirty="0">
              <a:cs typeface="Arial" pitchFamily="34" charset="0"/>
            </a:endParaRPr>
          </a:p>
        </p:txBody>
      </p:sp>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pic>
        <p:nvPicPr>
          <p:cNvPr id="3" name="Picture 2">
            <a:extLst>
              <a:ext uri="{FF2B5EF4-FFF2-40B4-BE49-F238E27FC236}">
                <a16:creationId xmlns:a16="http://schemas.microsoft.com/office/drawing/2014/main" id="{5694CF4C-E486-427D-1714-0A88D771D1BD}"/>
              </a:ext>
            </a:extLst>
          </p:cNvPr>
          <p:cNvPicPr>
            <a:picLocks noChangeAspect="1"/>
          </p:cNvPicPr>
          <p:nvPr/>
        </p:nvPicPr>
        <p:blipFill>
          <a:blip r:embed="rId4"/>
          <a:stretch>
            <a:fillRect/>
          </a:stretch>
        </p:blipFill>
        <p:spPr>
          <a:xfrm>
            <a:off x="1758805" y="746234"/>
            <a:ext cx="7185498" cy="5623035"/>
          </a:xfrm>
          <a:prstGeom prst="rect">
            <a:avLst/>
          </a:prstGeom>
        </p:spPr>
      </p:pic>
    </p:spTree>
    <p:extLst>
      <p:ext uri="{BB962C8B-B14F-4D97-AF65-F5344CB8AC3E}">
        <p14:creationId xmlns:p14="http://schemas.microsoft.com/office/powerpoint/2010/main" val="19005048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55229" y="59512"/>
            <a:ext cx="7283668"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600" b="1" dirty="0"/>
              <a:t>K-Means Clustering Algorithm  </a:t>
            </a:r>
            <a:r>
              <a:rPr kumimoji="0" lang="en-US" sz="36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F05352EA-99B5-6621-D234-CB46A28E56C4}"/>
              </a:ext>
            </a:extLst>
          </p:cNvPr>
          <p:cNvPicPr>
            <a:picLocks noGrp="1" noChangeAspect="1"/>
          </p:cNvPicPr>
          <p:nvPr>
            <p:ph idx="1"/>
          </p:nvPr>
        </p:nvPicPr>
        <p:blipFill>
          <a:blip r:embed="rId2"/>
          <a:stretch>
            <a:fillRect/>
          </a:stretch>
        </p:blipFill>
        <p:spPr>
          <a:xfrm>
            <a:off x="602378" y="1219200"/>
            <a:ext cx="8084422" cy="4800600"/>
          </a:xfrm>
        </p:spPr>
      </p:pic>
      <p:sp>
        <p:nvSpPr>
          <p:cNvPr id="6" name="Date Placeholder 5">
            <a:extLst>
              <a:ext uri="{FF2B5EF4-FFF2-40B4-BE49-F238E27FC236}">
                <a16:creationId xmlns:a16="http://schemas.microsoft.com/office/drawing/2014/main" id="{A7B25AA6-9A33-11CC-108A-D4F5112BA312}"/>
              </a:ext>
            </a:extLst>
          </p:cNvPr>
          <p:cNvSpPr>
            <a:spLocks noGrp="1"/>
          </p:cNvSpPr>
          <p:nvPr>
            <p:ph type="dt" sz="half" idx="10"/>
          </p:nvPr>
        </p:nvSpPr>
        <p:spPr/>
        <p:txBody>
          <a:bodyPr/>
          <a:lstStyle/>
          <a:p>
            <a:fld id="{06AA8CBB-4966-E74B-A34E-4BDF5A1CA27D}" type="datetime1">
              <a:rPr lang="en-IN" smtClean="0"/>
              <a:t>01/07/24</a:t>
            </a:fld>
            <a:endParaRPr lang="en-US"/>
          </a:p>
        </p:txBody>
      </p:sp>
      <p:sp>
        <p:nvSpPr>
          <p:cNvPr id="8" name="Footer Placeholder 7">
            <a:extLst>
              <a:ext uri="{FF2B5EF4-FFF2-40B4-BE49-F238E27FC236}">
                <a16:creationId xmlns:a16="http://schemas.microsoft.com/office/drawing/2014/main" id="{407ADB0B-9CE1-C22A-9D63-8CA2C0D9031D}"/>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3CAA953E-9620-8DF9-CC4A-C6CEEF3BA3A4}"/>
              </a:ext>
            </a:extLst>
          </p:cNvPr>
          <p:cNvSpPr>
            <a:spLocks noGrp="1"/>
          </p:cNvSpPr>
          <p:nvPr>
            <p:ph type="sldNum" sz="quarter" idx="12"/>
          </p:nvPr>
        </p:nvSpPr>
        <p:spPr/>
        <p:txBody>
          <a:bodyPr/>
          <a:lstStyle/>
          <a:p>
            <a:fld id="{B6F15528-21DE-4FAA-801E-634DDDAF4B2B}" type="slidenum">
              <a:rPr lang="en-US" smtClean="0"/>
              <a:pPr/>
              <a:t>50</a:t>
            </a:fld>
            <a:endParaRPr lang="en-US"/>
          </a:p>
        </p:txBody>
      </p:sp>
    </p:spTree>
    <p:extLst>
      <p:ext uri="{BB962C8B-B14F-4D97-AF65-F5344CB8AC3E}">
        <p14:creationId xmlns:p14="http://schemas.microsoft.com/office/powerpoint/2010/main" val="337315952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55228" y="59512"/>
            <a:ext cx="73887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600" b="1" dirty="0"/>
              <a:t>K-Means Clustering Algorithm  </a:t>
            </a:r>
            <a:r>
              <a:rPr kumimoji="0" lang="en-US" sz="36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8ACF163A-B4E4-8B79-9334-5FDE153D9352}"/>
              </a:ext>
            </a:extLst>
          </p:cNvPr>
          <p:cNvPicPr>
            <a:picLocks noGrp="1" noChangeAspect="1"/>
          </p:cNvPicPr>
          <p:nvPr>
            <p:ph idx="1"/>
          </p:nvPr>
        </p:nvPicPr>
        <p:blipFill>
          <a:blip r:embed="rId2"/>
          <a:stretch>
            <a:fillRect/>
          </a:stretch>
        </p:blipFill>
        <p:spPr>
          <a:xfrm>
            <a:off x="457200" y="1295400"/>
            <a:ext cx="8338898" cy="4575462"/>
          </a:xfrm>
        </p:spPr>
      </p:pic>
      <p:sp>
        <p:nvSpPr>
          <p:cNvPr id="6" name="Date Placeholder 5">
            <a:extLst>
              <a:ext uri="{FF2B5EF4-FFF2-40B4-BE49-F238E27FC236}">
                <a16:creationId xmlns:a16="http://schemas.microsoft.com/office/drawing/2014/main" id="{6B3E0CF1-8A41-0360-AC93-5DD731B17D7B}"/>
              </a:ext>
            </a:extLst>
          </p:cNvPr>
          <p:cNvSpPr>
            <a:spLocks noGrp="1"/>
          </p:cNvSpPr>
          <p:nvPr>
            <p:ph type="dt" sz="half" idx="10"/>
          </p:nvPr>
        </p:nvSpPr>
        <p:spPr/>
        <p:txBody>
          <a:bodyPr/>
          <a:lstStyle/>
          <a:p>
            <a:fld id="{6BCB28B1-2662-5640-A67F-3F65D49F2EDF}" type="datetime1">
              <a:rPr lang="en-IN" smtClean="0"/>
              <a:t>01/07/24</a:t>
            </a:fld>
            <a:endParaRPr lang="en-US"/>
          </a:p>
        </p:txBody>
      </p:sp>
      <p:sp>
        <p:nvSpPr>
          <p:cNvPr id="8" name="Footer Placeholder 7">
            <a:extLst>
              <a:ext uri="{FF2B5EF4-FFF2-40B4-BE49-F238E27FC236}">
                <a16:creationId xmlns:a16="http://schemas.microsoft.com/office/drawing/2014/main" id="{8DD280B9-5942-6011-F732-C10469C2FDF2}"/>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A749159A-70C2-2F80-7724-D298BF1DCC5E}"/>
              </a:ext>
            </a:extLst>
          </p:cNvPr>
          <p:cNvSpPr>
            <a:spLocks noGrp="1"/>
          </p:cNvSpPr>
          <p:nvPr>
            <p:ph type="sldNum" sz="quarter" idx="12"/>
          </p:nvPr>
        </p:nvSpPr>
        <p:spPr/>
        <p:txBody>
          <a:bodyPr/>
          <a:lstStyle/>
          <a:p>
            <a:fld id="{B6F15528-21DE-4FAA-801E-634DDDAF4B2B}" type="slidenum">
              <a:rPr lang="en-US" smtClean="0"/>
              <a:pPr/>
              <a:t>51</a:t>
            </a:fld>
            <a:endParaRPr lang="en-US"/>
          </a:p>
        </p:txBody>
      </p:sp>
    </p:spTree>
    <p:extLst>
      <p:ext uri="{BB962C8B-B14F-4D97-AF65-F5344CB8AC3E}">
        <p14:creationId xmlns:p14="http://schemas.microsoft.com/office/powerpoint/2010/main" val="12701714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671145" y="59512"/>
            <a:ext cx="733622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600" b="1" dirty="0"/>
              <a:t>K-Means Clustering Algorithm  </a:t>
            </a:r>
            <a:r>
              <a:rPr kumimoji="0" lang="en-US" sz="3600" b="0" i="0" u="none" strike="noStrike" kern="1200" cap="none" spc="0" normalizeH="0" baseline="0" noProof="0" dirty="0">
                <a:ln>
                  <a:noFill/>
                </a:ln>
                <a:solidFill>
                  <a:schemeClr val="dk1"/>
                </a:solidFill>
                <a:effectLst/>
                <a:uLnTx/>
                <a:uFillTx/>
                <a:latin typeface="+mn-lt"/>
                <a:ea typeface="+mn-ea"/>
                <a:cs typeface="+mn-cs"/>
              </a:rPr>
              <a:t>(CO3 </a:t>
            </a:r>
            <a:r>
              <a:rPr kumimoji="0" lang="en-US" sz="2400" b="0" i="0" u="none" strike="noStrike" kern="1200" cap="none" spc="0" normalizeH="0" baseline="0" noProof="0" dirty="0">
                <a:ln>
                  <a:noFill/>
                </a:ln>
                <a:solidFill>
                  <a:schemeClr val="dk1"/>
                </a:solidFill>
                <a:effectLst/>
                <a:uLnTx/>
                <a:uFillTx/>
                <a:latin typeface="+mn-lt"/>
                <a:ea typeface="+mn-ea"/>
                <a:cs typeface="+mn-cs"/>
              </a:rPr>
              <a:t>)</a:t>
            </a:r>
          </a:p>
        </p:txBody>
      </p:sp>
      <p:pic>
        <p:nvPicPr>
          <p:cNvPr id="3" name="Content Placeholder 2">
            <a:extLst>
              <a:ext uri="{FF2B5EF4-FFF2-40B4-BE49-F238E27FC236}">
                <a16:creationId xmlns:a16="http://schemas.microsoft.com/office/drawing/2014/main" id="{84062741-AAF5-23BA-C579-E09F27FCC158}"/>
              </a:ext>
            </a:extLst>
          </p:cNvPr>
          <p:cNvPicPr>
            <a:picLocks noGrp="1" noChangeAspect="1"/>
          </p:cNvPicPr>
          <p:nvPr>
            <p:ph idx="1"/>
          </p:nvPr>
        </p:nvPicPr>
        <p:blipFill>
          <a:blip r:embed="rId2"/>
          <a:stretch>
            <a:fillRect/>
          </a:stretch>
        </p:blipFill>
        <p:spPr>
          <a:xfrm>
            <a:off x="0" y="949504"/>
            <a:ext cx="8915400" cy="4644792"/>
          </a:xfrm>
        </p:spPr>
      </p:pic>
      <p:sp>
        <p:nvSpPr>
          <p:cNvPr id="6" name="Date Placeholder 5">
            <a:extLst>
              <a:ext uri="{FF2B5EF4-FFF2-40B4-BE49-F238E27FC236}">
                <a16:creationId xmlns:a16="http://schemas.microsoft.com/office/drawing/2014/main" id="{0C6CACDA-A64C-E6EA-49AE-E69B3C1E5283}"/>
              </a:ext>
            </a:extLst>
          </p:cNvPr>
          <p:cNvSpPr>
            <a:spLocks noGrp="1"/>
          </p:cNvSpPr>
          <p:nvPr>
            <p:ph type="dt" sz="half" idx="10"/>
          </p:nvPr>
        </p:nvSpPr>
        <p:spPr/>
        <p:txBody>
          <a:bodyPr/>
          <a:lstStyle/>
          <a:p>
            <a:fld id="{70345888-B794-4841-B0C6-AC8D5F117D71}" type="datetime1">
              <a:rPr lang="en-IN" smtClean="0"/>
              <a:t>01/07/24</a:t>
            </a:fld>
            <a:endParaRPr lang="en-US"/>
          </a:p>
        </p:txBody>
      </p:sp>
      <p:sp>
        <p:nvSpPr>
          <p:cNvPr id="8" name="Footer Placeholder 7">
            <a:extLst>
              <a:ext uri="{FF2B5EF4-FFF2-40B4-BE49-F238E27FC236}">
                <a16:creationId xmlns:a16="http://schemas.microsoft.com/office/drawing/2014/main" id="{5E5CC222-F410-21E1-F7B4-A66D02616061}"/>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C7965EDF-D552-6B97-D65E-05E1A52EC64B}"/>
              </a:ext>
            </a:extLst>
          </p:cNvPr>
          <p:cNvSpPr>
            <a:spLocks noGrp="1"/>
          </p:cNvSpPr>
          <p:nvPr>
            <p:ph type="sldNum" sz="quarter" idx="12"/>
          </p:nvPr>
        </p:nvSpPr>
        <p:spPr/>
        <p:txBody>
          <a:bodyPr/>
          <a:lstStyle/>
          <a:p>
            <a:fld id="{B6F15528-21DE-4FAA-801E-634DDDAF4B2B}" type="slidenum">
              <a:rPr lang="en-US" smtClean="0"/>
              <a:pPr/>
              <a:t>52</a:t>
            </a:fld>
            <a:endParaRPr lang="en-US"/>
          </a:p>
        </p:txBody>
      </p:sp>
    </p:spTree>
    <p:extLst>
      <p:ext uri="{BB962C8B-B14F-4D97-AF65-F5344CB8AC3E}">
        <p14:creationId xmlns:p14="http://schemas.microsoft.com/office/powerpoint/2010/main" val="23692328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660634" y="32751"/>
            <a:ext cx="7483366"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600" b="1" dirty="0"/>
              <a:t>K-Means Clustering Algorithm  </a:t>
            </a:r>
            <a:r>
              <a:rPr kumimoji="0" lang="en-US" sz="36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8D60B6A4-3BEC-F9FE-C1A6-9F0926351E0B}"/>
              </a:ext>
            </a:extLst>
          </p:cNvPr>
          <p:cNvPicPr>
            <a:picLocks noGrp="1" noChangeAspect="1"/>
          </p:cNvPicPr>
          <p:nvPr>
            <p:ph idx="1"/>
          </p:nvPr>
        </p:nvPicPr>
        <p:blipFill>
          <a:blip r:embed="rId2"/>
          <a:stretch>
            <a:fillRect/>
          </a:stretch>
        </p:blipFill>
        <p:spPr>
          <a:xfrm>
            <a:off x="990600" y="1295400"/>
            <a:ext cx="6801200" cy="3492679"/>
          </a:xfrm>
        </p:spPr>
      </p:pic>
      <p:sp>
        <p:nvSpPr>
          <p:cNvPr id="6" name="Date Placeholder 5">
            <a:extLst>
              <a:ext uri="{FF2B5EF4-FFF2-40B4-BE49-F238E27FC236}">
                <a16:creationId xmlns:a16="http://schemas.microsoft.com/office/drawing/2014/main" id="{1EDDF06C-1E6D-D210-7727-872A62DDE34E}"/>
              </a:ext>
            </a:extLst>
          </p:cNvPr>
          <p:cNvSpPr>
            <a:spLocks noGrp="1"/>
          </p:cNvSpPr>
          <p:nvPr>
            <p:ph type="dt" sz="half" idx="10"/>
          </p:nvPr>
        </p:nvSpPr>
        <p:spPr/>
        <p:txBody>
          <a:bodyPr/>
          <a:lstStyle/>
          <a:p>
            <a:fld id="{1980B5E0-A38D-C746-9C97-CE4212E43992}" type="datetime1">
              <a:rPr lang="en-IN" smtClean="0"/>
              <a:t>01/07/24</a:t>
            </a:fld>
            <a:endParaRPr lang="en-US"/>
          </a:p>
        </p:txBody>
      </p:sp>
      <p:sp>
        <p:nvSpPr>
          <p:cNvPr id="8" name="Footer Placeholder 7">
            <a:extLst>
              <a:ext uri="{FF2B5EF4-FFF2-40B4-BE49-F238E27FC236}">
                <a16:creationId xmlns:a16="http://schemas.microsoft.com/office/drawing/2014/main" id="{022D82CA-4B89-86CE-8945-8F57B24FFA15}"/>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C9F31BEB-BB87-A62F-F770-0372E6624968}"/>
              </a:ext>
            </a:extLst>
          </p:cNvPr>
          <p:cNvSpPr>
            <a:spLocks noGrp="1"/>
          </p:cNvSpPr>
          <p:nvPr>
            <p:ph type="sldNum" sz="quarter" idx="12"/>
          </p:nvPr>
        </p:nvSpPr>
        <p:spPr/>
        <p:txBody>
          <a:bodyPr/>
          <a:lstStyle/>
          <a:p>
            <a:fld id="{B6F15528-21DE-4FAA-801E-634DDDAF4B2B}" type="slidenum">
              <a:rPr lang="en-US" smtClean="0"/>
              <a:pPr/>
              <a:t>53</a:t>
            </a:fld>
            <a:endParaRPr lang="en-US"/>
          </a:p>
        </p:txBody>
      </p:sp>
    </p:spTree>
    <p:extLst>
      <p:ext uri="{BB962C8B-B14F-4D97-AF65-F5344CB8AC3E}">
        <p14:creationId xmlns:p14="http://schemas.microsoft.com/office/powerpoint/2010/main" val="4028316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639615" y="59512"/>
            <a:ext cx="7283854"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3600" b="1" dirty="0"/>
              <a:t>K-Means Clustering Algorithm  </a:t>
            </a:r>
            <a:r>
              <a:rPr kumimoji="0" lang="en-US" sz="36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BF529571-5B0F-FE78-C661-60DE3A771F07}"/>
              </a:ext>
            </a:extLst>
          </p:cNvPr>
          <p:cNvPicPr>
            <a:picLocks noGrp="1" noChangeAspect="1"/>
          </p:cNvPicPr>
          <p:nvPr>
            <p:ph idx="1"/>
          </p:nvPr>
        </p:nvPicPr>
        <p:blipFill>
          <a:blip r:embed="rId2"/>
          <a:stretch>
            <a:fillRect/>
          </a:stretch>
        </p:blipFill>
        <p:spPr>
          <a:xfrm>
            <a:off x="914400" y="1307895"/>
            <a:ext cx="6877403" cy="3587934"/>
          </a:xfrm>
        </p:spPr>
      </p:pic>
      <p:sp>
        <p:nvSpPr>
          <p:cNvPr id="6" name="Date Placeholder 5">
            <a:extLst>
              <a:ext uri="{FF2B5EF4-FFF2-40B4-BE49-F238E27FC236}">
                <a16:creationId xmlns:a16="http://schemas.microsoft.com/office/drawing/2014/main" id="{F1894A78-42A9-56CE-86A8-83AE1922A8BD}"/>
              </a:ext>
            </a:extLst>
          </p:cNvPr>
          <p:cNvSpPr>
            <a:spLocks noGrp="1"/>
          </p:cNvSpPr>
          <p:nvPr>
            <p:ph type="dt" sz="half" idx="10"/>
          </p:nvPr>
        </p:nvSpPr>
        <p:spPr/>
        <p:txBody>
          <a:bodyPr/>
          <a:lstStyle/>
          <a:p>
            <a:fld id="{E55F3B01-0BBE-A84B-8BB9-156F9EB6F13D}" type="datetime1">
              <a:rPr lang="en-IN" smtClean="0"/>
              <a:t>01/07/24</a:t>
            </a:fld>
            <a:endParaRPr lang="en-US"/>
          </a:p>
        </p:txBody>
      </p:sp>
      <p:sp>
        <p:nvSpPr>
          <p:cNvPr id="8" name="Footer Placeholder 7">
            <a:extLst>
              <a:ext uri="{FF2B5EF4-FFF2-40B4-BE49-F238E27FC236}">
                <a16:creationId xmlns:a16="http://schemas.microsoft.com/office/drawing/2014/main" id="{60C4483D-62C3-FEFF-226C-CE3123E5AD87}"/>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119CE40E-C632-2524-CBDD-2DE932A8A907}"/>
              </a:ext>
            </a:extLst>
          </p:cNvPr>
          <p:cNvSpPr>
            <a:spLocks noGrp="1"/>
          </p:cNvSpPr>
          <p:nvPr>
            <p:ph type="sldNum" sz="quarter" idx="12"/>
          </p:nvPr>
        </p:nvSpPr>
        <p:spPr/>
        <p:txBody>
          <a:bodyPr/>
          <a:lstStyle/>
          <a:p>
            <a:fld id="{B6F15528-21DE-4FAA-801E-634DDDAF4B2B}" type="slidenum">
              <a:rPr lang="en-US" smtClean="0"/>
              <a:pPr/>
              <a:t>54</a:t>
            </a:fld>
            <a:endParaRPr lang="en-US"/>
          </a:p>
        </p:txBody>
      </p:sp>
    </p:spTree>
    <p:extLst>
      <p:ext uri="{BB962C8B-B14F-4D97-AF65-F5344CB8AC3E}">
        <p14:creationId xmlns:p14="http://schemas.microsoft.com/office/powerpoint/2010/main" val="29655973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190139"/>
            <a:ext cx="7065818"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K-Means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2F2BC55C-1A79-CF22-394D-CEEB74FB36D0}"/>
              </a:ext>
            </a:extLst>
          </p:cNvPr>
          <p:cNvPicPr>
            <a:picLocks noGrp="1" noChangeAspect="1"/>
          </p:cNvPicPr>
          <p:nvPr>
            <p:ph idx="1"/>
          </p:nvPr>
        </p:nvPicPr>
        <p:blipFill>
          <a:blip r:embed="rId2"/>
          <a:stretch>
            <a:fillRect/>
          </a:stretch>
        </p:blipFill>
        <p:spPr>
          <a:xfrm>
            <a:off x="914400" y="1219200"/>
            <a:ext cx="6998060" cy="4216617"/>
          </a:xfrm>
        </p:spPr>
      </p:pic>
      <p:sp>
        <p:nvSpPr>
          <p:cNvPr id="6" name="Date Placeholder 5">
            <a:extLst>
              <a:ext uri="{FF2B5EF4-FFF2-40B4-BE49-F238E27FC236}">
                <a16:creationId xmlns:a16="http://schemas.microsoft.com/office/drawing/2014/main" id="{16E3248F-F1EE-0AC9-CED4-127F9D347D6A}"/>
              </a:ext>
            </a:extLst>
          </p:cNvPr>
          <p:cNvSpPr>
            <a:spLocks noGrp="1"/>
          </p:cNvSpPr>
          <p:nvPr>
            <p:ph type="dt" sz="half" idx="10"/>
          </p:nvPr>
        </p:nvSpPr>
        <p:spPr/>
        <p:txBody>
          <a:bodyPr/>
          <a:lstStyle/>
          <a:p>
            <a:fld id="{670C7C0E-62F6-BB43-BB09-F30F15B67827}" type="datetime1">
              <a:rPr lang="en-IN" smtClean="0"/>
              <a:t>01/07/24</a:t>
            </a:fld>
            <a:endParaRPr lang="en-US"/>
          </a:p>
        </p:txBody>
      </p:sp>
      <p:sp>
        <p:nvSpPr>
          <p:cNvPr id="8" name="Footer Placeholder 7">
            <a:extLst>
              <a:ext uri="{FF2B5EF4-FFF2-40B4-BE49-F238E27FC236}">
                <a16:creationId xmlns:a16="http://schemas.microsoft.com/office/drawing/2014/main" id="{3BEC3D0B-2D0D-E8D8-7E59-B9532AB4AFE6}"/>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2D82EA1A-651D-B5BC-FFB3-30907351FA67}"/>
              </a:ext>
            </a:extLst>
          </p:cNvPr>
          <p:cNvSpPr>
            <a:spLocks noGrp="1"/>
          </p:cNvSpPr>
          <p:nvPr>
            <p:ph type="sldNum" sz="quarter" idx="12"/>
          </p:nvPr>
        </p:nvSpPr>
        <p:spPr/>
        <p:txBody>
          <a:bodyPr/>
          <a:lstStyle/>
          <a:p>
            <a:fld id="{B6F15528-21DE-4FAA-801E-634DDDAF4B2B}" type="slidenum">
              <a:rPr lang="en-US" smtClean="0"/>
              <a:pPr/>
              <a:t>55</a:t>
            </a:fld>
            <a:endParaRPr lang="en-US"/>
          </a:p>
        </p:txBody>
      </p:sp>
    </p:spTree>
    <p:extLst>
      <p:ext uri="{BB962C8B-B14F-4D97-AF65-F5344CB8AC3E}">
        <p14:creationId xmlns:p14="http://schemas.microsoft.com/office/powerpoint/2010/main" val="218231445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K-Means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8FC93D68-8CA7-91D2-8E4A-BFDABA1C8410}"/>
              </a:ext>
            </a:extLst>
          </p:cNvPr>
          <p:cNvPicPr>
            <a:picLocks noGrp="1" noChangeAspect="1"/>
          </p:cNvPicPr>
          <p:nvPr>
            <p:ph idx="1"/>
          </p:nvPr>
        </p:nvPicPr>
        <p:blipFill>
          <a:blip r:embed="rId2"/>
          <a:stretch>
            <a:fillRect/>
          </a:stretch>
        </p:blipFill>
        <p:spPr>
          <a:xfrm>
            <a:off x="1095196" y="1973959"/>
            <a:ext cx="6953607" cy="3778444"/>
          </a:xfrm>
        </p:spPr>
      </p:pic>
      <p:sp>
        <p:nvSpPr>
          <p:cNvPr id="6" name="Date Placeholder 5">
            <a:extLst>
              <a:ext uri="{FF2B5EF4-FFF2-40B4-BE49-F238E27FC236}">
                <a16:creationId xmlns:a16="http://schemas.microsoft.com/office/drawing/2014/main" id="{303AD3EB-44E6-CCAF-7D45-525850E2283E}"/>
              </a:ext>
            </a:extLst>
          </p:cNvPr>
          <p:cNvSpPr>
            <a:spLocks noGrp="1"/>
          </p:cNvSpPr>
          <p:nvPr>
            <p:ph type="dt" sz="half" idx="10"/>
          </p:nvPr>
        </p:nvSpPr>
        <p:spPr/>
        <p:txBody>
          <a:bodyPr/>
          <a:lstStyle/>
          <a:p>
            <a:fld id="{31C3320D-6970-664D-9EE8-F3F16CB644E3}" type="datetime1">
              <a:rPr lang="en-IN" smtClean="0"/>
              <a:t>01/07/24</a:t>
            </a:fld>
            <a:endParaRPr lang="en-US"/>
          </a:p>
        </p:txBody>
      </p:sp>
      <p:sp>
        <p:nvSpPr>
          <p:cNvPr id="8" name="Footer Placeholder 7">
            <a:extLst>
              <a:ext uri="{FF2B5EF4-FFF2-40B4-BE49-F238E27FC236}">
                <a16:creationId xmlns:a16="http://schemas.microsoft.com/office/drawing/2014/main" id="{98267EB0-84BE-6050-3115-9F21431771CE}"/>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399A2F07-4B03-154E-D941-C67711E42AEF}"/>
              </a:ext>
            </a:extLst>
          </p:cNvPr>
          <p:cNvSpPr>
            <a:spLocks noGrp="1"/>
          </p:cNvSpPr>
          <p:nvPr>
            <p:ph type="sldNum" sz="quarter" idx="12"/>
          </p:nvPr>
        </p:nvSpPr>
        <p:spPr/>
        <p:txBody>
          <a:bodyPr/>
          <a:lstStyle/>
          <a:p>
            <a:fld id="{B6F15528-21DE-4FAA-801E-634DDDAF4B2B}" type="slidenum">
              <a:rPr lang="en-US" smtClean="0"/>
              <a:pPr/>
              <a:t>56</a:t>
            </a:fld>
            <a:endParaRPr lang="en-US"/>
          </a:p>
        </p:txBody>
      </p:sp>
    </p:spTree>
    <p:extLst>
      <p:ext uri="{BB962C8B-B14F-4D97-AF65-F5344CB8AC3E}">
        <p14:creationId xmlns:p14="http://schemas.microsoft.com/office/powerpoint/2010/main" val="118123398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31173"/>
            <a:ext cx="6423471" cy="623454"/>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K-Means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11" name="Content Placeholder 10">
            <a:extLst>
              <a:ext uri="{FF2B5EF4-FFF2-40B4-BE49-F238E27FC236}">
                <a16:creationId xmlns:a16="http://schemas.microsoft.com/office/drawing/2014/main" id="{A4A78B2F-51F7-B4A5-D8A9-07BCB4C74C37}"/>
              </a:ext>
            </a:extLst>
          </p:cNvPr>
          <p:cNvPicPr>
            <a:picLocks noGrp="1" noChangeAspect="1"/>
          </p:cNvPicPr>
          <p:nvPr>
            <p:ph idx="1"/>
          </p:nvPr>
        </p:nvPicPr>
        <p:blipFill>
          <a:blip r:embed="rId2"/>
          <a:stretch>
            <a:fillRect/>
          </a:stretch>
        </p:blipFill>
        <p:spPr>
          <a:xfrm>
            <a:off x="991615" y="1295400"/>
            <a:ext cx="6636091" cy="3238666"/>
          </a:xfrm>
        </p:spPr>
      </p:pic>
      <p:sp>
        <p:nvSpPr>
          <p:cNvPr id="5" name="Date Placeholder 4">
            <a:extLst>
              <a:ext uri="{FF2B5EF4-FFF2-40B4-BE49-F238E27FC236}">
                <a16:creationId xmlns:a16="http://schemas.microsoft.com/office/drawing/2014/main" id="{94FCBA55-EE25-4C89-AF97-6B7EB24033BD}"/>
              </a:ext>
            </a:extLst>
          </p:cNvPr>
          <p:cNvSpPr>
            <a:spLocks noGrp="1"/>
          </p:cNvSpPr>
          <p:nvPr>
            <p:ph type="dt" sz="half" idx="10"/>
          </p:nvPr>
        </p:nvSpPr>
        <p:spPr/>
        <p:txBody>
          <a:bodyPr/>
          <a:lstStyle/>
          <a:p>
            <a:fld id="{C1EAA4CB-C97A-3D4A-8FF5-4FBA74943430}" type="datetime1">
              <a:rPr lang="en-IN" smtClean="0"/>
              <a:t>01/07/24</a:t>
            </a:fld>
            <a:endParaRPr lang="en-US"/>
          </a:p>
        </p:txBody>
      </p:sp>
      <p:sp>
        <p:nvSpPr>
          <p:cNvPr id="6" name="Footer Placeholder 5">
            <a:extLst>
              <a:ext uri="{FF2B5EF4-FFF2-40B4-BE49-F238E27FC236}">
                <a16:creationId xmlns:a16="http://schemas.microsoft.com/office/drawing/2014/main" id="{A655E2BC-7022-E175-6CEE-D9AE0B788244}"/>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9B098F56-9935-B509-28DB-25FE4B8815D7}"/>
              </a:ext>
            </a:extLst>
          </p:cNvPr>
          <p:cNvSpPr>
            <a:spLocks noGrp="1"/>
          </p:cNvSpPr>
          <p:nvPr>
            <p:ph type="sldNum" sz="quarter" idx="12"/>
          </p:nvPr>
        </p:nvSpPr>
        <p:spPr/>
        <p:txBody>
          <a:bodyPr/>
          <a:lstStyle/>
          <a:p>
            <a:fld id="{B6F15528-21DE-4FAA-801E-634DDDAF4B2B}" type="slidenum">
              <a:rPr lang="en-US" smtClean="0"/>
              <a:pPr/>
              <a:t>57</a:t>
            </a:fld>
            <a:endParaRPr lang="en-US"/>
          </a:p>
        </p:txBody>
      </p:sp>
    </p:spTree>
    <p:extLst>
      <p:ext uri="{BB962C8B-B14F-4D97-AF65-F5344CB8AC3E}">
        <p14:creationId xmlns:p14="http://schemas.microsoft.com/office/powerpoint/2010/main" val="303272183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K-Means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1DC784C7-DDC2-17CE-BAF1-1B7E882688CC}"/>
              </a:ext>
            </a:extLst>
          </p:cNvPr>
          <p:cNvPicPr>
            <a:picLocks noGrp="1" noChangeAspect="1"/>
          </p:cNvPicPr>
          <p:nvPr>
            <p:ph idx="1"/>
          </p:nvPr>
        </p:nvPicPr>
        <p:blipFill>
          <a:blip r:embed="rId2"/>
          <a:stretch>
            <a:fillRect/>
          </a:stretch>
        </p:blipFill>
        <p:spPr>
          <a:xfrm>
            <a:off x="914400" y="1447800"/>
            <a:ext cx="6902805" cy="3067208"/>
          </a:xfrm>
        </p:spPr>
      </p:pic>
      <p:sp>
        <p:nvSpPr>
          <p:cNvPr id="6" name="Date Placeholder 5">
            <a:extLst>
              <a:ext uri="{FF2B5EF4-FFF2-40B4-BE49-F238E27FC236}">
                <a16:creationId xmlns:a16="http://schemas.microsoft.com/office/drawing/2014/main" id="{DCA77B0F-1BCA-6DC2-DBC2-989C06636B64}"/>
              </a:ext>
            </a:extLst>
          </p:cNvPr>
          <p:cNvSpPr>
            <a:spLocks noGrp="1"/>
          </p:cNvSpPr>
          <p:nvPr>
            <p:ph type="dt" sz="half" idx="10"/>
          </p:nvPr>
        </p:nvSpPr>
        <p:spPr/>
        <p:txBody>
          <a:bodyPr/>
          <a:lstStyle/>
          <a:p>
            <a:fld id="{2D5D15A7-A451-2A4A-8ACF-F88BB75151FD}" type="datetime1">
              <a:rPr lang="en-IN" smtClean="0"/>
              <a:t>01/07/24</a:t>
            </a:fld>
            <a:endParaRPr lang="en-US"/>
          </a:p>
        </p:txBody>
      </p:sp>
      <p:sp>
        <p:nvSpPr>
          <p:cNvPr id="8" name="Footer Placeholder 7">
            <a:extLst>
              <a:ext uri="{FF2B5EF4-FFF2-40B4-BE49-F238E27FC236}">
                <a16:creationId xmlns:a16="http://schemas.microsoft.com/office/drawing/2014/main" id="{1C00F361-944F-FFB1-848F-6B050D82A50E}"/>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DE661D80-8A94-74B4-1DF8-E81391460BD0}"/>
              </a:ext>
            </a:extLst>
          </p:cNvPr>
          <p:cNvSpPr>
            <a:spLocks noGrp="1"/>
          </p:cNvSpPr>
          <p:nvPr>
            <p:ph type="sldNum" sz="quarter" idx="12"/>
          </p:nvPr>
        </p:nvSpPr>
        <p:spPr/>
        <p:txBody>
          <a:bodyPr/>
          <a:lstStyle/>
          <a:p>
            <a:fld id="{B6F15528-21DE-4FAA-801E-634DDDAF4B2B}" type="slidenum">
              <a:rPr lang="en-US" smtClean="0"/>
              <a:pPr/>
              <a:t>58</a:t>
            </a:fld>
            <a:endParaRPr lang="en-US"/>
          </a:p>
        </p:txBody>
      </p:sp>
    </p:spTree>
    <p:extLst>
      <p:ext uri="{BB962C8B-B14F-4D97-AF65-F5344CB8AC3E}">
        <p14:creationId xmlns:p14="http://schemas.microsoft.com/office/powerpoint/2010/main" val="10346356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211911"/>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K-Means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AC7696E1-5078-2F57-C967-613F04247BE4}"/>
              </a:ext>
            </a:extLst>
          </p:cNvPr>
          <p:cNvPicPr>
            <a:picLocks noGrp="1" noChangeAspect="1"/>
          </p:cNvPicPr>
          <p:nvPr>
            <p:ph idx="1"/>
          </p:nvPr>
        </p:nvPicPr>
        <p:blipFill>
          <a:blip r:embed="rId2"/>
          <a:stretch>
            <a:fillRect/>
          </a:stretch>
        </p:blipFill>
        <p:spPr>
          <a:xfrm>
            <a:off x="838200" y="1524000"/>
            <a:ext cx="6979009" cy="3314870"/>
          </a:xfrm>
        </p:spPr>
      </p:pic>
      <p:sp>
        <p:nvSpPr>
          <p:cNvPr id="6" name="Date Placeholder 5">
            <a:extLst>
              <a:ext uri="{FF2B5EF4-FFF2-40B4-BE49-F238E27FC236}">
                <a16:creationId xmlns:a16="http://schemas.microsoft.com/office/drawing/2014/main" id="{D3F5DE59-DD72-A7CF-9F79-B80C315F1B8F}"/>
              </a:ext>
            </a:extLst>
          </p:cNvPr>
          <p:cNvSpPr>
            <a:spLocks noGrp="1"/>
          </p:cNvSpPr>
          <p:nvPr>
            <p:ph type="dt" sz="half" idx="10"/>
          </p:nvPr>
        </p:nvSpPr>
        <p:spPr/>
        <p:txBody>
          <a:bodyPr/>
          <a:lstStyle/>
          <a:p>
            <a:fld id="{4E173E10-3BF8-DF44-94AA-AE7673E285EA}" type="datetime1">
              <a:rPr lang="en-IN" smtClean="0"/>
              <a:t>01/07/24</a:t>
            </a:fld>
            <a:endParaRPr lang="en-US"/>
          </a:p>
        </p:txBody>
      </p:sp>
      <p:sp>
        <p:nvSpPr>
          <p:cNvPr id="8" name="Footer Placeholder 7">
            <a:extLst>
              <a:ext uri="{FF2B5EF4-FFF2-40B4-BE49-F238E27FC236}">
                <a16:creationId xmlns:a16="http://schemas.microsoft.com/office/drawing/2014/main" id="{08EB9001-F28F-D22E-70D9-37731D10AB64}"/>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169A9286-9A52-D5C8-1D18-EF62660D0ABB}"/>
              </a:ext>
            </a:extLst>
          </p:cNvPr>
          <p:cNvSpPr>
            <a:spLocks noGrp="1"/>
          </p:cNvSpPr>
          <p:nvPr>
            <p:ph type="sldNum" sz="quarter" idx="12"/>
          </p:nvPr>
        </p:nvSpPr>
        <p:spPr/>
        <p:txBody>
          <a:bodyPr/>
          <a:lstStyle/>
          <a:p>
            <a:fld id="{B6F15528-21DE-4FAA-801E-634DDDAF4B2B}" type="slidenum">
              <a:rPr lang="en-US" smtClean="0"/>
              <a:pPr/>
              <a:t>59</a:t>
            </a:fld>
            <a:endParaRPr lang="en-US"/>
          </a:p>
        </p:txBody>
      </p:sp>
    </p:spTree>
    <p:extLst>
      <p:ext uri="{BB962C8B-B14F-4D97-AF65-F5344CB8AC3E}">
        <p14:creationId xmlns:p14="http://schemas.microsoft.com/office/powerpoint/2010/main" val="3019083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13" name="TextBox 12">
            <a:extLst>
              <a:ext uri="{FF2B5EF4-FFF2-40B4-BE49-F238E27FC236}">
                <a16:creationId xmlns:a16="http://schemas.microsoft.com/office/drawing/2014/main" id="{7DBA3F2D-63B5-8082-0780-F82034F4DD01}"/>
              </a:ext>
            </a:extLst>
          </p:cNvPr>
          <p:cNvSpPr txBox="1"/>
          <p:nvPr/>
        </p:nvSpPr>
        <p:spPr>
          <a:xfrm>
            <a:off x="1677740" y="-29160"/>
            <a:ext cx="6539504" cy="1323439"/>
          </a:xfrm>
          <a:prstGeom prst="rect">
            <a:avLst/>
          </a:prstGeom>
          <a:noFill/>
        </p:spPr>
        <p:txBody>
          <a:bodyPr wrap="square" rtlCol="0">
            <a:spAutoFit/>
          </a:bodyPr>
          <a:lstStyle/>
          <a:p>
            <a:pPr fontAlgn="base">
              <a:spcBef>
                <a:spcPct val="0"/>
              </a:spcBef>
              <a:spcAft>
                <a:spcPct val="0"/>
              </a:spcAft>
            </a:pPr>
            <a:r>
              <a:rPr lang="en-US" sz="2000" dirty="0">
                <a:cs typeface="Arial" pitchFamily="34" charset="0"/>
              </a:rPr>
              <a:t>						</a:t>
            </a:r>
            <a:r>
              <a:rPr lang="en-US" sz="2000" dirty="0"/>
              <a:t>Branch Wise Applications </a:t>
            </a:r>
            <a:endParaRPr kumimoji="0" lang="en-US" sz="2000" b="0" i="0" u="none" strike="noStrike" kern="1200" cap="none" spc="0" normalizeH="0" baseline="0" noProof="0" dirty="0">
              <a:ln>
                <a:noFill/>
              </a:ln>
              <a:solidFill>
                <a:schemeClr val="dk1"/>
              </a:solidFill>
              <a:effectLst/>
              <a:uLnTx/>
              <a:uFillTx/>
              <a:latin typeface="+mn-lt"/>
              <a:ea typeface="+mn-ea"/>
              <a:cs typeface="+mn-cs"/>
            </a:endParaRPr>
          </a:p>
          <a:p>
            <a:pPr fontAlgn="base">
              <a:spcBef>
                <a:spcPct val="0"/>
              </a:spcBef>
              <a:spcAft>
                <a:spcPct val="0"/>
              </a:spcAft>
            </a:pPr>
            <a:endParaRPr kumimoji="0" lang="en-US" sz="2000" b="0" i="0" u="none" strike="noStrike" kern="1200" cap="none" spc="0" normalizeH="0" baseline="0" noProof="0" dirty="0">
              <a:ln>
                <a:noFill/>
              </a:ln>
              <a:solidFill>
                <a:schemeClr val="dk1"/>
              </a:solidFill>
              <a:effectLst/>
              <a:uLnTx/>
              <a:uFillTx/>
              <a:latin typeface="+mn-lt"/>
              <a:ea typeface="+mn-ea"/>
              <a:cs typeface="+mn-cs"/>
            </a:endParaRPr>
          </a:p>
          <a:p>
            <a:pPr fontAlgn="base">
              <a:spcBef>
                <a:spcPct val="0"/>
              </a:spcBef>
              <a:spcAft>
                <a:spcPct val="0"/>
              </a:spcAft>
            </a:pPr>
            <a:endParaRPr kumimoji="0" lang="en-US" sz="2000" b="0" i="0" u="none" strike="noStrike" kern="1200" cap="none" spc="0" normalizeH="0" baseline="0" noProof="0" dirty="0">
              <a:ln>
                <a:noFill/>
              </a:ln>
              <a:solidFill>
                <a:schemeClr val="dk1"/>
              </a:solidFill>
              <a:effectLst/>
              <a:uLnTx/>
              <a:uFillTx/>
              <a:latin typeface="+mn-lt"/>
              <a:ea typeface="+mn-ea"/>
              <a:cs typeface="+mn-cs"/>
            </a:endParaRPr>
          </a:p>
          <a:p>
            <a:pPr lvl="0" fontAlgn="base">
              <a:spcBef>
                <a:spcPct val="0"/>
              </a:spcBef>
              <a:spcAft>
                <a:spcPct val="0"/>
              </a:spcAft>
            </a:pPr>
            <a:endParaRPr lang="en-US" sz="2000" dirty="0">
              <a:cs typeface="Arial" pitchFamily="34" charset="0"/>
            </a:endParaRPr>
          </a:p>
        </p:txBody>
      </p:sp>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pic>
        <p:nvPicPr>
          <p:cNvPr id="2" name="Content Placeholder 7">
            <a:extLst>
              <a:ext uri="{FF2B5EF4-FFF2-40B4-BE49-F238E27FC236}">
                <a16:creationId xmlns:a16="http://schemas.microsoft.com/office/drawing/2014/main" id="{859E03CB-B3FB-F714-FDB9-1DE45AA59807}"/>
              </a:ext>
            </a:extLst>
          </p:cNvPr>
          <p:cNvPicPr>
            <a:picLocks noChangeAspect="1"/>
          </p:cNvPicPr>
          <p:nvPr/>
        </p:nvPicPr>
        <p:blipFill>
          <a:blip r:embed="rId4"/>
          <a:stretch>
            <a:fillRect/>
          </a:stretch>
        </p:blipFill>
        <p:spPr>
          <a:xfrm>
            <a:off x="1371600" y="1051912"/>
            <a:ext cx="6934200" cy="4703377"/>
          </a:xfrm>
          <a:prstGeom prst="rect">
            <a:avLst/>
          </a:prstGeom>
        </p:spPr>
      </p:pic>
    </p:spTree>
    <p:extLst>
      <p:ext uri="{BB962C8B-B14F-4D97-AF65-F5344CB8AC3E}">
        <p14:creationId xmlns:p14="http://schemas.microsoft.com/office/powerpoint/2010/main" val="348637852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6423471" cy="566776"/>
          </a:xfrm>
          <a:prstGeom prst="rect">
            <a:avLst/>
          </a:prstGeom>
          <a:no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K-Means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00EC053-B616-33BE-BDFC-8B4BE12E0FFD}"/>
              </a:ext>
            </a:extLst>
          </p:cNvPr>
          <p:cNvSpPr>
            <a:spLocks noGrp="1"/>
          </p:cNvSpPr>
          <p:nvPr>
            <p:ph idx="1"/>
          </p:nvPr>
        </p:nvSpPr>
        <p:spPr>
          <a:xfrm>
            <a:off x="460625" y="1066800"/>
            <a:ext cx="8229600" cy="4525963"/>
          </a:xfrm>
        </p:spPr>
        <p:txBody>
          <a:bodyPr>
            <a:normAutofit fontScale="92500" lnSpcReduction="10000"/>
          </a:bodyPr>
          <a:lstStyle/>
          <a:p>
            <a:pPr algn="just"/>
            <a:r>
              <a:rPr lang="en-US" sz="3000" b="1" dirty="0"/>
              <a:t>How to choose the value of "K number of clusters" in K-means Clustering?</a:t>
            </a:r>
          </a:p>
          <a:p>
            <a:pPr algn="just"/>
            <a:endParaRPr lang="en-US" sz="3000" b="1" dirty="0"/>
          </a:p>
          <a:p>
            <a:pPr algn="just"/>
            <a:r>
              <a:rPr lang="en-US" sz="3000" dirty="0"/>
              <a:t>The performance of the K-means clustering algorithm depends upon highly efficient clusters that it forms. But choosing the optimal number of clusters is a big task. There are some different ways to find the optimal number of clusters, but here we are discussing the most appropriate method to find the number of clusters or value of K. The method is given below:</a:t>
            </a:r>
          </a:p>
          <a:p>
            <a:endParaRPr lang="en-IN" dirty="0"/>
          </a:p>
        </p:txBody>
      </p:sp>
      <p:sp>
        <p:nvSpPr>
          <p:cNvPr id="6" name="Date Placeholder 5">
            <a:extLst>
              <a:ext uri="{FF2B5EF4-FFF2-40B4-BE49-F238E27FC236}">
                <a16:creationId xmlns:a16="http://schemas.microsoft.com/office/drawing/2014/main" id="{FE4F0836-481C-5F82-9386-5EBCF263E2E5}"/>
              </a:ext>
            </a:extLst>
          </p:cNvPr>
          <p:cNvSpPr>
            <a:spLocks noGrp="1"/>
          </p:cNvSpPr>
          <p:nvPr>
            <p:ph type="dt" sz="half" idx="10"/>
          </p:nvPr>
        </p:nvSpPr>
        <p:spPr/>
        <p:txBody>
          <a:bodyPr/>
          <a:lstStyle/>
          <a:p>
            <a:fld id="{0F5381F6-C56F-DC45-9E90-DE014295330D}" type="datetime1">
              <a:rPr lang="en-IN" smtClean="0"/>
              <a:t>01/07/24</a:t>
            </a:fld>
            <a:endParaRPr lang="en-US"/>
          </a:p>
        </p:txBody>
      </p:sp>
      <p:sp>
        <p:nvSpPr>
          <p:cNvPr id="8" name="Footer Placeholder 7">
            <a:extLst>
              <a:ext uri="{FF2B5EF4-FFF2-40B4-BE49-F238E27FC236}">
                <a16:creationId xmlns:a16="http://schemas.microsoft.com/office/drawing/2014/main" id="{D7A2DD2B-10F8-60BB-1C4A-029A4A7E305F}"/>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D0BADAEB-E23E-3DCD-0BAD-667F66F308CE}"/>
              </a:ext>
            </a:extLst>
          </p:cNvPr>
          <p:cNvSpPr>
            <a:spLocks noGrp="1"/>
          </p:cNvSpPr>
          <p:nvPr>
            <p:ph type="sldNum" sz="quarter" idx="12"/>
          </p:nvPr>
        </p:nvSpPr>
        <p:spPr/>
        <p:txBody>
          <a:bodyPr/>
          <a:lstStyle/>
          <a:p>
            <a:fld id="{B6F15528-21DE-4FAA-801E-634DDDAF4B2B}" type="slidenum">
              <a:rPr lang="en-US" smtClean="0"/>
              <a:pPr/>
              <a:t>60</a:t>
            </a:fld>
            <a:endParaRPr lang="en-US"/>
          </a:p>
        </p:txBody>
      </p:sp>
    </p:spTree>
    <p:extLst>
      <p:ext uri="{BB962C8B-B14F-4D97-AF65-F5344CB8AC3E}">
        <p14:creationId xmlns:p14="http://schemas.microsoft.com/office/powerpoint/2010/main" val="398149116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K-Means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137B1C2A-5539-DD19-2D90-0FB2CE12D69D}"/>
              </a:ext>
            </a:extLst>
          </p:cNvPr>
          <p:cNvPicPr>
            <a:picLocks noGrp="1" noChangeAspect="1"/>
          </p:cNvPicPr>
          <p:nvPr>
            <p:ph idx="1"/>
          </p:nvPr>
        </p:nvPicPr>
        <p:blipFill>
          <a:blip r:embed="rId2"/>
          <a:stretch>
            <a:fillRect/>
          </a:stretch>
        </p:blipFill>
        <p:spPr>
          <a:xfrm>
            <a:off x="214247" y="978344"/>
            <a:ext cx="8839327" cy="5041456"/>
          </a:xfrm>
        </p:spPr>
      </p:pic>
      <p:sp>
        <p:nvSpPr>
          <p:cNvPr id="6" name="Date Placeholder 5">
            <a:extLst>
              <a:ext uri="{FF2B5EF4-FFF2-40B4-BE49-F238E27FC236}">
                <a16:creationId xmlns:a16="http://schemas.microsoft.com/office/drawing/2014/main" id="{5D9F5BFE-052F-8D42-115B-D6BC2B13C622}"/>
              </a:ext>
            </a:extLst>
          </p:cNvPr>
          <p:cNvSpPr>
            <a:spLocks noGrp="1"/>
          </p:cNvSpPr>
          <p:nvPr>
            <p:ph type="dt" sz="half" idx="10"/>
          </p:nvPr>
        </p:nvSpPr>
        <p:spPr/>
        <p:txBody>
          <a:bodyPr/>
          <a:lstStyle/>
          <a:p>
            <a:fld id="{EB395A62-F1C5-5246-9BC9-46F3818AC284}" type="datetime1">
              <a:rPr lang="en-IN" smtClean="0"/>
              <a:t>01/07/24</a:t>
            </a:fld>
            <a:endParaRPr lang="en-US"/>
          </a:p>
        </p:txBody>
      </p:sp>
      <p:sp>
        <p:nvSpPr>
          <p:cNvPr id="8" name="Footer Placeholder 7">
            <a:extLst>
              <a:ext uri="{FF2B5EF4-FFF2-40B4-BE49-F238E27FC236}">
                <a16:creationId xmlns:a16="http://schemas.microsoft.com/office/drawing/2014/main" id="{AD998E11-3E81-07C1-084B-5A156DC1C354}"/>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4A269A0E-6EB1-AF1F-1600-E0DE57817A43}"/>
              </a:ext>
            </a:extLst>
          </p:cNvPr>
          <p:cNvSpPr>
            <a:spLocks noGrp="1"/>
          </p:cNvSpPr>
          <p:nvPr>
            <p:ph type="sldNum" sz="quarter" idx="12"/>
          </p:nvPr>
        </p:nvSpPr>
        <p:spPr/>
        <p:txBody>
          <a:bodyPr/>
          <a:lstStyle/>
          <a:p>
            <a:fld id="{B6F15528-21DE-4FAA-801E-634DDDAF4B2B}" type="slidenum">
              <a:rPr lang="en-US" smtClean="0"/>
              <a:pPr/>
              <a:t>61</a:t>
            </a:fld>
            <a:endParaRPr lang="en-US"/>
          </a:p>
        </p:txBody>
      </p:sp>
    </p:spTree>
    <p:extLst>
      <p:ext uri="{BB962C8B-B14F-4D97-AF65-F5344CB8AC3E}">
        <p14:creationId xmlns:p14="http://schemas.microsoft.com/office/powerpoint/2010/main" val="38512291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K-Means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20CDF9A0-6B0B-3A13-F633-EE9B4DCEB90E}"/>
              </a:ext>
            </a:extLst>
          </p:cNvPr>
          <p:cNvPicPr>
            <a:picLocks noGrp="1" noChangeAspect="1"/>
          </p:cNvPicPr>
          <p:nvPr>
            <p:ph idx="1"/>
          </p:nvPr>
        </p:nvPicPr>
        <p:blipFill>
          <a:blip r:embed="rId2"/>
          <a:stretch>
            <a:fillRect/>
          </a:stretch>
        </p:blipFill>
        <p:spPr>
          <a:xfrm>
            <a:off x="488375" y="1066800"/>
            <a:ext cx="8368150" cy="4572000"/>
          </a:xfrm>
        </p:spPr>
      </p:pic>
      <p:sp>
        <p:nvSpPr>
          <p:cNvPr id="6" name="Date Placeholder 5">
            <a:extLst>
              <a:ext uri="{FF2B5EF4-FFF2-40B4-BE49-F238E27FC236}">
                <a16:creationId xmlns:a16="http://schemas.microsoft.com/office/drawing/2014/main" id="{EA011B3B-909F-F60F-BB66-61E82A76D170}"/>
              </a:ext>
            </a:extLst>
          </p:cNvPr>
          <p:cNvSpPr>
            <a:spLocks noGrp="1"/>
          </p:cNvSpPr>
          <p:nvPr>
            <p:ph type="dt" sz="half" idx="10"/>
          </p:nvPr>
        </p:nvSpPr>
        <p:spPr/>
        <p:txBody>
          <a:bodyPr/>
          <a:lstStyle/>
          <a:p>
            <a:fld id="{E3966799-27DE-EF4C-88A8-4937C4FFBA6C}" type="datetime1">
              <a:rPr lang="en-IN" smtClean="0"/>
              <a:t>01/07/24</a:t>
            </a:fld>
            <a:endParaRPr lang="en-US"/>
          </a:p>
        </p:txBody>
      </p:sp>
      <p:sp>
        <p:nvSpPr>
          <p:cNvPr id="8" name="Footer Placeholder 7">
            <a:extLst>
              <a:ext uri="{FF2B5EF4-FFF2-40B4-BE49-F238E27FC236}">
                <a16:creationId xmlns:a16="http://schemas.microsoft.com/office/drawing/2014/main" id="{D6F97E93-A997-704A-F6A8-BB2F5D805B62}"/>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EB25E5A9-744E-93B8-19AC-537980330B28}"/>
              </a:ext>
            </a:extLst>
          </p:cNvPr>
          <p:cNvSpPr>
            <a:spLocks noGrp="1"/>
          </p:cNvSpPr>
          <p:nvPr>
            <p:ph type="sldNum" sz="quarter" idx="12"/>
          </p:nvPr>
        </p:nvSpPr>
        <p:spPr/>
        <p:txBody>
          <a:bodyPr/>
          <a:lstStyle/>
          <a:p>
            <a:fld id="{B6F15528-21DE-4FAA-801E-634DDDAF4B2B}" type="slidenum">
              <a:rPr lang="en-US" smtClean="0"/>
              <a:pPr/>
              <a:t>62</a:t>
            </a:fld>
            <a:endParaRPr lang="en-US"/>
          </a:p>
        </p:txBody>
      </p:sp>
    </p:spTree>
    <p:extLst>
      <p:ext uri="{BB962C8B-B14F-4D97-AF65-F5344CB8AC3E}">
        <p14:creationId xmlns:p14="http://schemas.microsoft.com/office/powerpoint/2010/main" val="210457648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233683"/>
            <a:ext cx="6423471" cy="566776"/>
          </a:xfrm>
          <a:prstGeom prst="rect">
            <a:avLst/>
          </a:prstGeom>
          <a:no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Hierarchical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11" name="Content Placeholder 10">
            <a:extLst>
              <a:ext uri="{FF2B5EF4-FFF2-40B4-BE49-F238E27FC236}">
                <a16:creationId xmlns:a16="http://schemas.microsoft.com/office/drawing/2014/main" id="{E2C1951A-FB77-8FEA-12AC-8256B3EA6E19}"/>
              </a:ext>
            </a:extLst>
          </p:cNvPr>
          <p:cNvSpPr>
            <a:spLocks noGrp="1"/>
          </p:cNvSpPr>
          <p:nvPr>
            <p:ph idx="1"/>
          </p:nvPr>
        </p:nvSpPr>
        <p:spPr>
          <a:xfrm>
            <a:off x="470043" y="1255524"/>
            <a:ext cx="8229600" cy="4525963"/>
          </a:xfrm>
        </p:spPr>
        <p:txBody>
          <a:bodyPr>
            <a:normAutofit fontScale="92500"/>
          </a:bodyPr>
          <a:lstStyle/>
          <a:p>
            <a:r>
              <a:rPr lang="en-US" b="1" dirty="0"/>
              <a:t>Hierarchical Clustering</a:t>
            </a:r>
            <a:endParaRPr lang="en-US" dirty="0"/>
          </a:p>
          <a:p>
            <a:pPr algn="just"/>
            <a:r>
              <a:rPr lang="en-US" dirty="0"/>
              <a:t>A clustering algorithm that groups similar objects in the form of clusters. The scope for a detailed understanding of Hierarchical clustering in this blog is not feasible as it is a vast topic. </a:t>
            </a:r>
          </a:p>
          <a:p>
            <a:pPr algn="just"/>
            <a:endParaRPr lang="en-US" dirty="0"/>
          </a:p>
          <a:p>
            <a:pPr algn="just"/>
            <a:r>
              <a:rPr lang="en-US" dirty="0"/>
              <a:t>By hitting the above link you will understand in and out of hierarchical clusters concerning their formation, the role of density and distances in hierarchical clustering with visuals diagrams. What we will focus today is on DIANA and AGNES hierarchical clustering.</a:t>
            </a:r>
          </a:p>
          <a:p>
            <a:endParaRPr lang="en-IN" dirty="0"/>
          </a:p>
        </p:txBody>
      </p:sp>
      <p:sp>
        <p:nvSpPr>
          <p:cNvPr id="5" name="Date Placeholder 4">
            <a:extLst>
              <a:ext uri="{FF2B5EF4-FFF2-40B4-BE49-F238E27FC236}">
                <a16:creationId xmlns:a16="http://schemas.microsoft.com/office/drawing/2014/main" id="{0D4FFAA3-79E2-3072-4DBD-E75D865E5B24}"/>
              </a:ext>
            </a:extLst>
          </p:cNvPr>
          <p:cNvSpPr>
            <a:spLocks noGrp="1"/>
          </p:cNvSpPr>
          <p:nvPr>
            <p:ph type="dt" sz="half" idx="10"/>
          </p:nvPr>
        </p:nvSpPr>
        <p:spPr/>
        <p:txBody>
          <a:bodyPr/>
          <a:lstStyle/>
          <a:p>
            <a:fld id="{5C530DF0-D1A4-3D4A-8459-A9EE561296C8}" type="datetime1">
              <a:rPr lang="en-IN" smtClean="0"/>
              <a:t>01/07/24</a:t>
            </a:fld>
            <a:endParaRPr lang="en-US"/>
          </a:p>
        </p:txBody>
      </p:sp>
      <p:sp>
        <p:nvSpPr>
          <p:cNvPr id="6" name="Footer Placeholder 5">
            <a:extLst>
              <a:ext uri="{FF2B5EF4-FFF2-40B4-BE49-F238E27FC236}">
                <a16:creationId xmlns:a16="http://schemas.microsoft.com/office/drawing/2014/main" id="{96763D18-6A77-202D-73A4-9B79F48D7DAC}"/>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A838DFE6-05D4-D673-183D-C379812A18FA}"/>
              </a:ext>
            </a:extLst>
          </p:cNvPr>
          <p:cNvSpPr>
            <a:spLocks noGrp="1"/>
          </p:cNvSpPr>
          <p:nvPr>
            <p:ph type="sldNum" sz="quarter" idx="12"/>
          </p:nvPr>
        </p:nvSpPr>
        <p:spPr/>
        <p:txBody>
          <a:bodyPr/>
          <a:lstStyle/>
          <a:p>
            <a:fld id="{B6F15528-21DE-4FAA-801E-634DDDAF4B2B}" type="slidenum">
              <a:rPr lang="en-US" smtClean="0"/>
              <a:pPr/>
              <a:t>63</a:t>
            </a:fld>
            <a:endParaRPr lang="en-US"/>
          </a:p>
        </p:txBody>
      </p:sp>
    </p:spTree>
    <p:extLst>
      <p:ext uri="{BB962C8B-B14F-4D97-AF65-F5344CB8AC3E}">
        <p14:creationId xmlns:p14="http://schemas.microsoft.com/office/powerpoint/2010/main" val="231180652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48626"/>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Hierarchical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a:xfrm>
            <a:off x="477748" y="1258093"/>
            <a:ext cx="8229600" cy="4525963"/>
          </a:xfrm>
        </p:spPr>
        <p:txBody>
          <a:bodyPr>
            <a:normAutofit/>
          </a:bodyPr>
          <a:lstStyle/>
          <a:p>
            <a:r>
              <a:rPr lang="en-US" b="1" dirty="0"/>
              <a:t>DIANA Hierarchical Clustering</a:t>
            </a:r>
            <a:endParaRPr lang="en-US" dirty="0"/>
          </a:p>
          <a:p>
            <a:pPr algn="just"/>
            <a:r>
              <a:rPr lang="en-US" dirty="0"/>
              <a:t>DIANA is also known as </a:t>
            </a:r>
            <a:r>
              <a:rPr lang="en-US" dirty="0" err="1"/>
              <a:t>Divisie</a:t>
            </a:r>
            <a:r>
              <a:rPr lang="en-US" dirty="0"/>
              <a:t> Analysis clustering algorithm. It is the top-down approach form of hierarchical clustering where all data points are initially assigned a single cluster. Further, the clusters are split into two least similar clusters. This is done recursively until clusters groups are formed which are distinct to each other.</a:t>
            </a:r>
          </a:p>
          <a:p>
            <a:endParaRPr lang="en-IN" dirty="0"/>
          </a:p>
        </p:txBody>
      </p:sp>
      <p:sp>
        <p:nvSpPr>
          <p:cNvPr id="6" name="Date Placeholder 5">
            <a:extLst>
              <a:ext uri="{FF2B5EF4-FFF2-40B4-BE49-F238E27FC236}">
                <a16:creationId xmlns:a16="http://schemas.microsoft.com/office/drawing/2014/main" id="{BB9903F1-FC48-1AC6-E609-794FD237F3F4}"/>
              </a:ext>
            </a:extLst>
          </p:cNvPr>
          <p:cNvSpPr>
            <a:spLocks noGrp="1"/>
          </p:cNvSpPr>
          <p:nvPr>
            <p:ph type="dt" sz="half" idx="10"/>
          </p:nvPr>
        </p:nvSpPr>
        <p:spPr/>
        <p:txBody>
          <a:bodyPr/>
          <a:lstStyle/>
          <a:p>
            <a:fld id="{F6286BA5-D801-3841-9FD5-20695CB80D02}" type="datetime1">
              <a:rPr lang="en-IN" smtClean="0"/>
              <a:t>01/07/24</a:t>
            </a:fld>
            <a:endParaRPr lang="en-US"/>
          </a:p>
        </p:txBody>
      </p:sp>
      <p:sp>
        <p:nvSpPr>
          <p:cNvPr id="8" name="Footer Placeholder 7">
            <a:extLst>
              <a:ext uri="{FF2B5EF4-FFF2-40B4-BE49-F238E27FC236}">
                <a16:creationId xmlns:a16="http://schemas.microsoft.com/office/drawing/2014/main" id="{54D231A5-0C65-E1C0-41CA-1A2B5A1DFAB7}"/>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49962F23-D443-13C6-F095-F972EADDF86D}"/>
              </a:ext>
            </a:extLst>
          </p:cNvPr>
          <p:cNvSpPr>
            <a:spLocks noGrp="1"/>
          </p:cNvSpPr>
          <p:nvPr>
            <p:ph type="sldNum" sz="quarter" idx="12"/>
          </p:nvPr>
        </p:nvSpPr>
        <p:spPr/>
        <p:txBody>
          <a:bodyPr/>
          <a:lstStyle/>
          <a:p>
            <a:fld id="{B6F15528-21DE-4FAA-801E-634DDDAF4B2B}" type="slidenum">
              <a:rPr lang="en-US" smtClean="0"/>
              <a:pPr/>
              <a:t>64</a:t>
            </a:fld>
            <a:endParaRPr lang="en-US"/>
          </a:p>
        </p:txBody>
      </p:sp>
    </p:spTree>
    <p:extLst>
      <p:ext uri="{BB962C8B-B14F-4D97-AF65-F5344CB8AC3E}">
        <p14:creationId xmlns:p14="http://schemas.microsoft.com/office/powerpoint/2010/main" val="36397095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222797"/>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Hierarchical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E95C39D9-AE99-0AC2-ADDD-4D70549D90E3}"/>
              </a:ext>
            </a:extLst>
          </p:cNvPr>
          <p:cNvPicPr>
            <a:picLocks noGrp="1" noChangeAspect="1"/>
          </p:cNvPicPr>
          <p:nvPr>
            <p:ph idx="1"/>
          </p:nvPr>
        </p:nvPicPr>
        <p:blipFill>
          <a:blip r:embed="rId2"/>
          <a:stretch>
            <a:fillRect/>
          </a:stretch>
        </p:blipFill>
        <p:spPr>
          <a:xfrm>
            <a:off x="977715" y="1371600"/>
            <a:ext cx="7188569" cy="3816546"/>
          </a:xfrm>
        </p:spPr>
      </p:pic>
      <p:sp>
        <p:nvSpPr>
          <p:cNvPr id="6" name="Date Placeholder 5">
            <a:extLst>
              <a:ext uri="{FF2B5EF4-FFF2-40B4-BE49-F238E27FC236}">
                <a16:creationId xmlns:a16="http://schemas.microsoft.com/office/drawing/2014/main" id="{C956A069-D27D-C6BB-BF8C-7BD6834FC9AF}"/>
              </a:ext>
            </a:extLst>
          </p:cNvPr>
          <p:cNvSpPr>
            <a:spLocks noGrp="1"/>
          </p:cNvSpPr>
          <p:nvPr>
            <p:ph type="dt" sz="half" idx="10"/>
          </p:nvPr>
        </p:nvSpPr>
        <p:spPr/>
        <p:txBody>
          <a:bodyPr/>
          <a:lstStyle/>
          <a:p>
            <a:fld id="{DD0A5E38-D9F4-414E-AC9A-E5EF5620A952}" type="datetime1">
              <a:rPr lang="en-IN" smtClean="0"/>
              <a:t>01/07/24</a:t>
            </a:fld>
            <a:endParaRPr lang="en-US"/>
          </a:p>
        </p:txBody>
      </p:sp>
      <p:sp>
        <p:nvSpPr>
          <p:cNvPr id="8" name="Footer Placeholder 7">
            <a:extLst>
              <a:ext uri="{FF2B5EF4-FFF2-40B4-BE49-F238E27FC236}">
                <a16:creationId xmlns:a16="http://schemas.microsoft.com/office/drawing/2014/main" id="{EA99DB40-0510-7645-5BCB-60A8C5179D6C}"/>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283896AA-1CBB-A909-FF82-B7B9B9794D54}"/>
              </a:ext>
            </a:extLst>
          </p:cNvPr>
          <p:cNvSpPr>
            <a:spLocks noGrp="1"/>
          </p:cNvSpPr>
          <p:nvPr>
            <p:ph type="sldNum" sz="quarter" idx="12"/>
          </p:nvPr>
        </p:nvSpPr>
        <p:spPr/>
        <p:txBody>
          <a:bodyPr/>
          <a:lstStyle/>
          <a:p>
            <a:fld id="{B6F15528-21DE-4FAA-801E-634DDDAF4B2B}" type="slidenum">
              <a:rPr lang="en-US" smtClean="0"/>
              <a:pPr/>
              <a:t>65</a:t>
            </a:fld>
            <a:endParaRPr lang="en-US"/>
          </a:p>
        </p:txBody>
      </p:sp>
    </p:spTree>
    <p:extLst>
      <p:ext uri="{BB962C8B-B14F-4D97-AF65-F5344CB8AC3E}">
        <p14:creationId xmlns:p14="http://schemas.microsoft.com/office/powerpoint/2010/main" val="337842625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217353"/>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Hierarchical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a:xfrm>
            <a:off x="533400" y="1166018"/>
            <a:ext cx="8229600" cy="5082381"/>
          </a:xfrm>
        </p:spPr>
        <p:txBody>
          <a:bodyPr>
            <a:normAutofit fontScale="70000" lnSpcReduction="20000"/>
          </a:bodyPr>
          <a:lstStyle/>
          <a:p>
            <a:pPr marL="0" indent="0">
              <a:buNone/>
            </a:pPr>
            <a:r>
              <a:rPr lang="en-US" dirty="0"/>
              <a:t>Notional representation of DIANA</a:t>
            </a:r>
          </a:p>
          <a:p>
            <a:pPr marL="0" indent="0">
              <a:buNone/>
            </a:pPr>
            <a:endParaRPr lang="en-US" dirty="0"/>
          </a:p>
          <a:p>
            <a:pPr algn="just"/>
            <a:r>
              <a:rPr lang="en-US" dirty="0"/>
              <a:t>To better understand consider the above figure:</a:t>
            </a:r>
          </a:p>
          <a:p>
            <a:pPr marL="0" indent="0" algn="just">
              <a:buNone/>
            </a:pPr>
            <a:r>
              <a:rPr lang="en-US" dirty="0"/>
              <a:t> </a:t>
            </a:r>
          </a:p>
          <a:p>
            <a:pPr algn="just"/>
            <a:r>
              <a:rPr lang="en-US" dirty="0"/>
              <a:t>In step 1 that is the blue outline circle can be thought of as all the points are assigned a single cluster. Moving forward it is divided into 2 red-colored clusters based on the distances/density of points. Now, we have two red-colored clusters In step 2. </a:t>
            </a:r>
          </a:p>
          <a:p>
            <a:pPr algn="just"/>
            <a:endParaRPr lang="en-US" dirty="0"/>
          </a:p>
          <a:p>
            <a:pPr algn="just"/>
            <a:r>
              <a:rPr lang="en-US" dirty="0"/>
              <a:t>Lastly, In step 3 the two red clusters are further divided into 2 black dotted each, again based on density and distances to give us final four clusters.</a:t>
            </a:r>
          </a:p>
          <a:p>
            <a:pPr algn="just"/>
            <a:endParaRPr lang="en-US" dirty="0"/>
          </a:p>
          <a:p>
            <a:pPr algn="just"/>
            <a:r>
              <a:rPr lang="en-US" dirty="0"/>
              <a:t>Since the points in the respective 4 clusters are very similar to each other and very different when compared to the other cluster groups they are not further divided. Thus, this is how we get DIANA clusters or top-down approached Hierarchical clusters.</a:t>
            </a:r>
          </a:p>
          <a:p>
            <a:endParaRPr lang="en-IN" dirty="0"/>
          </a:p>
        </p:txBody>
      </p:sp>
      <p:sp>
        <p:nvSpPr>
          <p:cNvPr id="6" name="Date Placeholder 5">
            <a:extLst>
              <a:ext uri="{FF2B5EF4-FFF2-40B4-BE49-F238E27FC236}">
                <a16:creationId xmlns:a16="http://schemas.microsoft.com/office/drawing/2014/main" id="{F482AB8D-A30E-5842-DCD1-EED30C021526}"/>
              </a:ext>
            </a:extLst>
          </p:cNvPr>
          <p:cNvSpPr>
            <a:spLocks noGrp="1"/>
          </p:cNvSpPr>
          <p:nvPr>
            <p:ph type="dt" sz="half" idx="10"/>
          </p:nvPr>
        </p:nvSpPr>
        <p:spPr/>
        <p:txBody>
          <a:bodyPr/>
          <a:lstStyle/>
          <a:p>
            <a:fld id="{EF29D2E2-A110-5C4B-8909-DE4CFE6C68DA}" type="datetime1">
              <a:rPr lang="en-IN" smtClean="0"/>
              <a:t>01/07/24</a:t>
            </a:fld>
            <a:endParaRPr lang="en-US"/>
          </a:p>
        </p:txBody>
      </p:sp>
      <p:sp>
        <p:nvSpPr>
          <p:cNvPr id="8" name="Footer Placeholder 7">
            <a:extLst>
              <a:ext uri="{FF2B5EF4-FFF2-40B4-BE49-F238E27FC236}">
                <a16:creationId xmlns:a16="http://schemas.microsoft.com/office/drawing/2014/main" id="{C1012376-99EB-F0F1-BDB9-06388BFCE822}"/>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A217219D-0AA7-ED22-F6DC-848F9FBAE8DD}"/>
              </a:ext>
            </a:extLst>
          </p:cNvPr>
          <p:cNvSpPr>
            <a:spLocks noGrp="1"/>
          </p:cNvSpPr>
          <p:nvPr>
            <p:ph type="sldNum" sz="quarter" idx="12"/>
          </p:nvPr>
        </p:nvSpPr>
        <p:spPr/>
        <p:txBody>
          <a:bodyPr/>
          <a:lstStyle/>
          <a:p>
            <a:fld id="{B6F15528-21DE-4FAA-801E-634DDDAF4B2B}" type="slidenum">
              <a:rPr lang="en-US" smtClean="0"/>
              <a:pPr/>
              <a:t>66</a:t>
            </a:fld>
            <a:endParaRPr lang="en-US"/>
          </a:p>
        </p:txBody>
      </p:sp>
    </p:spTree>
    <p:extLst>
      <p:ext uri="{BB962C8B-B14F-4D97-AF65-F5344CB8AC3E}">
        <p14:creationId xmlns:p14="http://schemas.microsoft.com/office/powerpoint/2010/main" val="142637787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255455"/>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Hierarchical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a:xfrm>
            <a:off x="609600" y="1258093"/>
            <a:ext cx="8229600" cy="4525963"/>
          </a:xfrm>
        </p:spPr>
        <p:txBody>
          <a:bodyPr>
            <a:normAutofit fontScale="92500" lnSpcReduction="10000"/>
          </a:bodyPr>
          <a:lstStyle/>
          <a:p>
            <a:pPr marL="0" indent="0" algn="just">
              <a:buNone/>
            </a:pPr>
            <a:r>
              <a:rPr lang="en-US" b="1" dirty="0"/>
              <a:t>AGNES Hierarchical Clustering</a:t>
            </a:r>
          </a:p>
          <a:p>
            <a:pPr marL="0" indent="0" algn="just">
              <a:buNone/>
            </a:pPr>
            <a:endParaRPr lang="en-US" dirty="0"/>
          </a:p>
          <a:p>
            <a:pPr algn="just"/>
            <a:r>
              <a:rPr lang="en-US" dirty="0"/>
              <a:t>Agglomerative Nesting hierarchical clustering algorithm is exactly opposite of the DIANA we just saw above. It is an inside-out or bottoms-up approach. Here every data point is assigned as a cluster initially if there are n data points n clusters will be formed initially. </a:t>
            </a:r>
          </a:p>
          <a:p>
            <a:pPr algn="just"/>
            <a:endParaRPr lang="en-US" dirty="0"/>
          </a:p>
          <a:p>
            <a:pPr algn="just"/>
            <a:r>
              <a:rPr lang="en-US" dirty="0"/>
              <a:t>In the next iteration, similar clusters are merged (again based on the density and distances), this continuous until similar points are clustered together and are distinct for other clusters.</a:t>
            </a:r>
          </a:p>
          <a:p>
            <a:endParaRPr lang="en-IN" dirty="0"/>
          </a:p>
        </p:txBody>
      </p:sp>
      <p:sp>
        <p:nvSpPr>
          <p:cNvPr id="6" name="Date Placeholder 5">
            <a:extLst>
              <a:ext uri="{FF2B5EF4-FFF2-40B4-BE49-F238E27FC236}">
                <a16:creationId xmlns:a16="http://schemas.microsoft.com/office/drawing/2014/main" id="{CAFAFA9E-CEBB-636E-07C7-D2BF7B0E065E}"/>
              </a:ext>
            </a:extLst>
          </p:cNvPr>
          <p:cNvSpPr>
            <a:spLocks noGrp="1"/>
          </p:cNvSpPr>
          <p:nvPr>
            <p:ph type="dt" sz="half" idx="10"/>
          </p:nvPr>
        </p:nvSpPr>
        <p:spPr/>
        <p:txBody>
          <a:bodyPr/>
          <a:lstStyle/>
          <a:p>
            <a:fld id="{B8AC5A2F-980F-164E-8A20-0EEB9DB8679F}" type="datetime1">
              <a:rPr lang="en-IN" smtClean="0"/>
              <a:t>01/07/24</a:t>
            </a:fld>
            <a:endParaRPr lang="en-US"/>
          </a:p>
        </p:txBody>
      </p:sp>
      <p:sp>
        <p:nvSpPr>
          <p:cNvPr id="8" name="Footer Placeholder 7">
            <a:extLst>
              <a:ext uri="{FF2B5EF4-FFF2-40B4-BE49-F238E27FC236}">
                <a16:creationId xmlns:a16="http://schemas.microsoft.com/office/drawing/2014/main" id="{CC1F894E-B197-40A4-A701-D43546E16CFC}"/>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5949B6AA-77AC-1043-3181-A2EC3769E93B}"/>
              </a:ext>
            </a:extLst>
          </p:cNvPr>
          <p:cNvSpPr>
            <a:spLocks noGrp="1"/>
          </p:cNvSpPr>
          <p:nvPr>
            <p:ph type="sldNum" sz="quarter" idx="12"/>
          </p:nvPr>
        </p:nvSpPr>
        <p:spPr/>
        <p:txBody>
          <a:bodyPr/>
          <a:lstStyle/>
          <a:p>
            <a:fld id="{B6F15528-21DE-4FAA-801E-634DDDAF4B2B}" type="slidenum">
              <a:rPr lang="en-US" smtClean="0"/>
              <a:pPr/>
              <a:t>67</a:t>
            </a:fld>
            <a:endParaRPr lang="en-US"/>
          </a:p>
        </p:txBody>
      </p:sp>
    </p:spTree>
    <p:extLst>
      <p:ext uri="{BB962C8B-B14F-4D97-AF65-F5344CB8AC3E}">
        <p14:creationId xmlns:p14="http://schemas.microsoft.com/office/powerpoint/2010/main" val="9896888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Hierarchical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1"/>
            <a:ext cx="1447800" cy="914400"/>
          </a:xfrm>
          <a:prstGeom prst="rect">
            <a:avLst/>
          </a:prstGeom>
          <a:noFill/>
        </p:spPr>
      </p:pic>
      <p:pic>
        <p:nvPicPr>
          <p:cNvPr id="3" name="Content Placeholder 2">
            <a:extLst>
              <a:ext uri="{FF2B5EF4-FFF2-40B4-BE49-F238E27FC236}">
                <a16:creationId xmlns:a16="http://schemas.microsoft.com/office/drawing/2014/main" id="{9E961385-D80C-1DDA-A6B5-C817F82A57DC}"/>
              </a:ext>
            </a:extLst>
          </p:cNvPr>
          <p:cNvPicPr>
            <a:picLocks noGrp="1" noChangeAspect="1"/>
          </p:cNvPicPr>
          <p:nvPr>
            <p:ph idx="1"/>
          </p:nvPr>
        </p:nvPicPr>
        <p:blipFill>
          <a:blip r:embed="rId3"/>
          <a:stretch>
            <a:fillRect/>
          </a:stretch>
        </p:blipFill>
        <p:spPr>
          <a:xfrm>
            <a:off x="1072970" y="1143000"/>
            <a:ext cx="6998060" cy="4007056"/>
          </a:xfrm>
        </p:spPr>
      </p:pic>
      <p:sp>
        <p:nvSpPr>
          <p:cNvPr id="6" name="Date Placeholder 5">
            <a:extLst>
              <a:ext uri="{FF2B5EF4-FFF2-40B4-BE49-F238E27FC236}">
                <a16:creationId xmlns:a16="http://schemas.microsoft.com/office/drawing/2014/main" id="{5B941E01-1090-74F8-C3DD-A92AB0D78C80}"/>
              </a:ext>
            </a:extLst>
          </p:cNvPr>
          <p:cNvSpPr>
            <a:spLocks noGrp="1"/>
          </p:cNvSpPr>
          <p:nvPr>
            <p:ph type="dt" sz="half" idx="10"/>
          </p:nvPr>
        </p:nvSpPr>
        <p:spPr/>
        <p:txBody>
          <a:bodyPr/>
          <a:lstStyle/>
          <a:p>
            <a:fld id="{2DBA38A2-9A53-B549-AFD4-842A175D49C7}" type="datetime1">
              <a:rPr lang="en-IN" smtClean="0"/>
              <a:t>01/07/24</a:t>
            </a:fld>
            <a:endParaRPr lang="en-US"/>
          </a:p>
        </p:txBody>
      </p:sp>
      <p:sp>
        <p:nvSpPr>
          <p:cNvPr id="9" name="Footer Placeholder 8">
            <a:extLst>
              <a:ext uri="{FF2B5EF4-FFF2-40B4-BE49-F238E27FC236}">
                <a16:creationId xmlns:a16="http://schemas.microsoft.com/office/drawing/2014/main" id="{D489E81E-B270-95C4-40BC-F9A4CE0E16C9}"/>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769388E5-0C4D-A03D-F20A-1833CD583822}"/>
              </a:ext>
            </a:extLst>
          </p:cNvPr>
          <p:cNvSpPr>
            <a:spLocks noGrp="1"/>
          </p:cNvSpPr>
          <p:nvPr>
            <p:ph type="sldNum" sz="quarter" idx="12"/>
          </p:nvPr>
        </p:nvSpPr>
        <p:spPr/>
        <p:txBody>
          <a:bodyPr/>
          <a:lstStyle/>
          <a:p>
            <a:fld id="{B6F15528-21DE-4FAA-801E-634DDDAF4B2B}" type="slidenum">
              <a:rPr lang="en-US" smtClean="0"/>
              <a:pPr/>
              <a:t>68</a:t>
            </a:fld>
            <a:endParaRPr lang="en-US"/>
          </a:p>
        </p:txBody>
      </p:sp>
    </p:spTree>
    <p:extLst>
      <p:ext uri="{BB962C8B-B14F-4D97-AF65-F5344CB8AC3E}">
        <p14:creationId xmlns:p14="http://schemas.microsoft.com/office/powerpoint/2010/main" val="300390652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233683"/>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IN" sz="2400" b="1" dirty="0"/>
              <a:t>Hierarchical Clustering Algorithm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a:xfrm>
            <a:off x="499872" y="1245902"/>
            <a:ext cx="8229600" cy="4525963"/>
          </a:xfrm>
        </p:spPr>
        <p:txBody>
          <a:bodyPr>
            <a:normAutofit fontScale="92500"/>
          </a:bodyPr>
          <a:lstStyle/>
          <a:p>
            <a:pPr marL="0" indent="0">
              <a:buNone/>
            </a:pPr>
            <a:r>
              <a:rPr lang="en-US" dirty="0"/>
              <a:t>Notional representation of AGNES</a:t>
            </a:r>
          </a:p>
          <a:p>
            <a:pPr marL="0" indent="0">
              <a:buNone/>
            </a:pPr>
            <a:endParaRPr lang="en-US" dirty="0"/>
          </a:p>
          <a:p>
            <a:pPr algn="just"/>
            <a:r>
              <a:rPr lang="en-US" dirty="0"/>
              <a:t>As we can infer from the above representation for AGNES in step one all the data points are assigned as clusters. In step two again depending upon the density and distances the points are clubbed into a cluster. </a:t>
            </a:r>
          </a:p>
          <a:p>
            <a:pPr algn="just"/>
            <a:endParaRPr lang="en-US" dirty="0"/>
          </a:p>
          <a:p>
            <a:pPr algn="just"/>
            <a:r>
              <a:rPr lang="en-US" dirty="0"/>
              <a:t>Lastly, in step 3 all the similar points depending upon density and distances are clustered together which are distinct to other clusters thus forming our final clusters.</a:t>
            </a:r>
          </a:p>
          <a:p>
            <a:endParaRPr lang="en-IN" dirty="0"/>
          </a:p>
        </p:txBody>
      </p:sp>
      <p:sp>
        <p:nvSpPr>
          <p:cNvPr id="6" name="Date Placeholder 5">
            <a:extLst>
              <a:ext uri="{FF2B5EF4-FFF2-40B4-BE49-F238E27FC236}">
                <a16:creationId xmlns:a16="http://schemas.microsoft.com/office/drawing/2014/main" id="{5DC82903-B8D6-8FA3-2A21-32E4D994E443}"/>
              </a:ext>
            </a:extLst>
          </p:cNvPr>
          <p:cNvSpPr>
            <a:spLocks noGrp="1"/>
          </p:cNvSpPr>
          <p:nvPr>
            <p:ph type="dt" sz="half" idx="10"/>
          </p:nvPr>
        </p:nvSpPr>
        <p:spPr/>
        <p:txBody>
          <a:bodyPr/>
          <a:lstStyle/>
          <a:p>
            <a:fld id="{10535DF8-7958-724F-B31D-10A7E82B54B4}" type="datetime1">
              <a:rPr lang="en-IN" smtClean="0"/>
              <a:t>01/07/24</a:t>
            </a:fld>
            <a:endParaRPr lang="en-US"/>
          </a:p>
        </p:txBody>
      </p:sp>
      <p:sp>
        <p:nvSpPr>
          <p:cNvPr id="8" name="Footer Placeholder 7">
            <a:extLst>
              <a:ext uri="{FF2B5EF4-FFF2-40B4-BE49-F238E27FC236}">
                <a16:creationId xmlns:a16="http://schemas.microsoft.com/office/drawing/2014/main" id="{5D2FA67B-E7DC-F868-284B-0C5E39494C81}"/>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55BFF29F-719E-6BBC-B514-E83EE7FD3368}"/>
              </a:ext>
            </a:extLst>
          </p:cNvPr>
          <p:cNvSpPr>
            <a:spLocks noGrp="1"/>
          </p:cNvSpPr>
          <p:nvPr>
            <p:ph type="sldNum" sz="quarter" idx="12"/>
          </p:nvPr>
        </p:nvSpPr>
        <p:spPr/>
        <p:txBody>
          <a:bodyPr/>
          <a:lstStyle/>
          <a:p>
            <a:fld id="{B6F15528-21DE-4FAA-801E-634DDDAF4B2B}" type="slidenum">
              <a:rPr lang="en-US" smtClean="0"/>
              <a:pPr/>
              <a:t>69</a:t>
            </a:fld>
            <a:endParaRPr lang="en-US"/>
          </a:p>
        </p:txBody>
      </p:sp>
    </p:spTree>
    <p:extLst>
      <p:ext uri="{BB962C8B-B14F-4D97-AF65-F5344CB8AC3E}">
        <p14:creationId xmlns:p14="http://schemas.microsoft.com/office/powerpoint/2010/main" val="40893304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13" name="TextBox 12">
            <a:extLst>
              <a:ext uri="{FF2B5EF4-FFF2-40B4-BE49-F238E27FC236}">
                <a16:creationId xmlns:a16="http://schemas.microsoft.com/office/drawing/2014/main" id="{7DBA3F2D-63B5-8082-0780-F82034F4DD01}"/>
              </a:ext>
            </a:extLst>
          </p:cNvPr>
          <p:cNvSpPr txBox="1"/>
          <p:nvPr/>
        </p:nvSpPr>
        <p:spPr>
          <a:xfrm>
            <a:off x="1677740" y="-66231"/>
            <a:ext cx="6837610" cy="707886"/>
          </a:xfrm>
          <a:prstGeom prst="rect">
            <a:avLst/>
          </a:prstGeom>
          <a:noFill/>
        </p:spPr>
        <p:txBody>
          <a:bodyPr wrap="square" rtlCol="0">
            <a:spAutoFit/>
          </a:bodyPr>
          <a:lstStyle/>
          <a:p>
            <a:pPr fontAlgn="base">
              <a:spcBef>
                <a:spcPct val="0"/>
              </a:spcBef>
              <a:spcAft>
                <a:spcPct val="0"/>
              </a:spcAft>
            </a:pPr>
            <a:r>
              <a:rPr lang="en-US" sz="2000" dirty="0">
                <a:cs typeface="Arial" pitchFamily="34" charset="0"/>
              </a:rPr>
              <a:t>						</a:t>
            </a:r>
          </a:p>
          <a:p>
            <a:pPr fontAlgn="base">
              <a:spcBef>
                <a:spcPct val="0"/>
              </a:spcBef>
              <a:spcAft>
                <a:spcPct val="0"/>
              </a:spcAft>
            </a:pPr>
            <a:r>
              <a:rPr lang="en-US" sz="2000" dirty="0">
                <a:cs typeface="Arial" pitchFamily="34" charset="0"/>
              </a:rPr>
              <a:t>					</a:t>
            </a:r>
            <a:r>
              <a:rPr lang="en-US" sz="2000" dirty="0"/>
              <a:t>Branch Wise Applications </a:t>
            </a:r>
            <a:endParaRPr kumimoji="0" lang="en-US" sz="2000" b="0" i="0" u="none" strike="noStrike" kern="1200" cap="none" spc="0" normalizeH="0" baseline="0" noProof="0" dirty="0">
              <a:ln>
                <a:noFill/>
              </a:ln>
              <a:solidFill>
                <a:schemeClr val="dk1"/>
              </a:solidFill>
              <a:effectLst/>
              <a:uLnTx/>
              <a:uFillTx/>
              <a:latin typeface="+mn-lt"/>
              <a:ea typeface="+mn-ea"/>
              <a:cs typeface="+mn-cs"/>
            </a:endParaRPr>
          </a:p>
        </p:txBody>
      </p:sp>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sp>
        <p:nvSpPr>
          <p:cNvPr id="4" name="TextBox 3">
            <a:extLst>
              <a:ext uri="{FF2B5EF4-FFF2-40B4-BE49-F238E27FC236}">
                <a16:creationId xmlns:a16="http://schemas.microsoft.com/office/drawing/2014/main" id="{48D61C5E-8798-B984-3321-EF2D94AF8F15}"/>
              </a:ext>
            </a:extLst>
          </p:cNvPr>
          <p:cNvSpPr txBox="1"/>
          <p:nvPr/>
        </p:nvSpPr>
        <p:spPr>
          <a:xfrm>
            <a:off x="741404" y="2126927"/>
            <a:ext cx="7475839" cy="2126864"/>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800" dirty="0"/>
              <a:t>To introduce students to the basic concepts of Machine Learning.</a:t>
            </a:r>
          </a:p>
          <a:p>
            <a:pPr marL="285750" indent="-285750" algn="just">
              <a:lnSpc>
                <a:spcPct val="150000"/>
              </a:lnSpc>
              <a:buFont typeface="Arial" panose="020B0604020202020204" pitchFamily="34" charset="0"/>
              <a:buChar char="•"/>
            </a:pPr>
            <a:r>
              <a:rPr lang="en-US" sz="1800" dirty="0"/>
              <a:t>To develop skills of implementing machine learning for solving practical problems.</a:t>
            </a:r>
          </a:p>
          <a:p>
            <a:pPr marL="285750" indent="-285750" algn="just">
              <a:lnSpc>
                <a:spcPct val="150000"/>
              </a:lnSpc>
              <a:buFont typeface="Arial" panose="020B0604020202020204" pitchFamily="34" charset="0"/>
              <a:buChar char="•"/>
            </a:pPr>
            <a:r>
              <a:rPr lang="en-US" sz="1800" dirty="0"/>
              <a:t>To gain experience of doing independent study and research related to Machine Learning</a:t>
            </a:r>
          </a:p>
        </p:txBody>
      </p:sp>
    </p:spTree>
    <p:extLst>
      <p:ext uri="{BB962C8B-B14F-4D97-AF65-F5344CB8AC3E}">
        <p14:creationId xmlns:p14="http://schemas.microsoft.com/office/powerpoint/2010/main" val="53953206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59512"/>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p:txBody>
          <a:bodyPr>
            <a:normAutofit fontScale="92500" lnSpcReduction="10000"/>
          </a:bodyPr>
          <a:lstStyle/>
          <a:p>
            <a:pPr marL="0" indent="0">
              <a:buNone/>
            </a:pPr>
            <a:r>
              <a:rPr lang="en-US" b="1" dirty="0"/>
              <a:t>What is Density-based clustering?</a:t>
            </a:r>
          </a:p>
          <a:p>
            <a:pPr marL="0" indent="0">
              <a:buNone/>
            </a:pPr>
            <a:endParaRPr lang="en-US" b="1" dirty="0"/>
          </a:p>
          <a:p>
            <a:pPr algn="just"/>
            <a:r>
              <a:rPr lang="en-US" dirty="0"/>
              <a:t>Density-Based Clustering refers to one of the most popular unsupervised learning methodologies used in model building and machine learning algorithms. </a:t>
            </a:r>
          </a:p>
          <a:p>
            <a:pPr algn="just"/>
            <a:endParaRPr lang="en-US" dirty="0"/>
          </a:p>
          <a:p>
            <a:pPr algn="just"/>
            <a:r>
              <a:rPr lang="en-US" dirty="0"/>
              <a:t>The data points in the region separated by two clusters of low point density are considered as noise. The surroundings with a radius ε of a given object are known as the ε neighborhood of the object. If the ε neighborhood of the object comprises at least a minimum number, </a:t>
            </a:r>
            <a:r>
              <a:rPr lang="en-US" dirty="0" err="1"/>
              <a:t>MinPts</a:t>
            </a:r>
            <a:r>
              <a:rPr lang="en-US" dirty="0"/>
              <a:t> of objects, then it is called a core object.</a:t>
            </a:r>
          </a:p>
          <a:p>
            <a:endParaRPr lang="en-IN" dirty="0"/>
          </a:p>
        </p:txBody>
      </p:sp>
      <p:sp>
        <p:nvSpPr>
          <p:cNvPr id="6" name="Date Placeholder 5">
            <a:extLst>
              <a:ext uri="{FF2B5EF4-FFF2-40B4-BE49-F238E27FC236}">
                <a16:creationId xmlns:a16="http://schemas.microsoft.com/office/drawing/2014/main" id="{2C851D90-BD72-8673-C563-939CBD31D8BA}"/>
              </a:ext>
            </a:extLst>
          </p:cNvPr>
          <p:cNvSpPr>
            <a:spLocks noGrp="1"/>
          </p:cNvSpPr>
          <p:nvPr>
            <p:ph type="dt" sz="half" idx="10"/>
          </p:nvPr>
        </p:nvSpPr>
        <p:spPr/>
        <p:txBody>
          <a:bodyPr/>
          <a:lstStyle/>
          <a:p>
            <a:fld id="{EB3C6284-0B67-1341-B2DF-EE32184C4E55}" type="datetime1">
              <a:rPr lang="en-IN" smtClean="0"/>
              <a:t>01/07/24</a:t>
            </a:fld>
            <a:endParaRPr lang="en-US"/>
          </a:p>
        </p:txBody>
      </p:sp>
      <p:sp>
        <p:nvSpPr>
          <p:cNvPr id="8" name="Footer Placeholder 7">
            <a:extLst>
              <a:ext uri="{FF2B5EF4-FFF2-40B4-BE49-F238E27FC236}">
                <a16:creationId xmlns:a16="http://schemas.microsoft.com/office/drawing/2014/main" id="{FE3B00EE-CD54-8BDE-A83B-6D5390185EA9}"/>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A5130C4B-FD48-A1A7-3253-6D96346F7AC1}"/>
              </a:ext>
            </a:extLst>
          </p:cNvPr>
          <p:cNvSpPr>
            <a:spLocks noGrp="1"/>
          </p:cNvSpPr>
          <p:nvPr>
            <p:ph type="sldNum" sz="quarter" idx="12"/>
          </p:nvPr>
        </p:nvSpPr>
        <p:spPr/>
        <p:txBody>
          <a:bodyPr/>
          <a:lstStyle/>
          <a:p>
            <a:fld id="{B6F15528-21DE-4FAA-801E-634DDDAF4B2B}" type="slidenum">
              <a:rPr lang="en-US" smtClean="0"/>
              <a:pPr/>
              <a:t>70</a:t>
            </a:fld>
            <a:endParaRPr lang="en-US"/>
          </a:p>
        </p:txBody>
      </p:sp>
    </p:spTree>
    <p:extLst>
      <p:ext uri="{BB962C8B-B14F-4D97-AF65-F5344CB8AC3E}">
        <p14:creationId xmlns:p14="http://schemas.microsoft.com/office/powerpoint/2010/main" val="121504576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681655" y="59512"/>
            <a:ext cx="7005145"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p:txBody>
          <a:bodyPr>
            <a:normAutofit fontScale="77500" lnSpcReduction="20000"/>
          </a:bodyPr>
          <a:lstStyle/>
          <a:p>
            <a:r>
              <a:rPr lang="en-US" b="1" dirty="0"/>
              <a:t>Density-Based Clustering - Background</a:t>
            </a:r>
          </a:p>
          <a:p>
            <a:r>
              <a:rPr lang="en-US" dirty="0"/>
              <a:t>There are two different parameters to calculate the density-based clustering</a:t>
            </a:r>
          </a:p>
          <a:p>
            <a:r>
              <a:rPr lang="en-US" dirty="0"/>
              <a:t>E</a:t>
            </a:r>
            <a:r>
              <a:rPr lang="en-US" baseline="-25000" dirty="0"/>
              <a:t>PS</a:t>
            </a:r>
            <a:r>
              <a:rPr lang="en-US" dirty="0"/>
              <a:t>: It is considered as the maximum radius of the neighborhood.</a:t>
            </a:r>
          </a:p>
          <a:p>
            <a:r>
              <a:rPr lang="en-US" dirty="0" err="1"/>
              <a:t>MinPts</a:t>
            </a:r>
            <a:r>
              <a:rPr lang="en-US" dirty="0"/>
              <a:t>: </a:t>
            </a:r>
            <a:r>
              <a:rPr lang="en-US" dirty="0" err="1"/>
              <a:t>MinPts</a:t>
            </a:r>
            <a:r>
              <a:rPr lang="en-US" dirty="0"/>
              <a:t> refers to the minimum number of points in an Eps neighborhood of that point.</a:t>
            </a:r>
          </a:p>
          <a:p>
            <a:r>
              <a:rPr lang="en-US" dirty="0" err="1"/>
              <a:t>NEps</a:t>
            </a:r>
            <a:r>
              <a:rPr lang="en-US" dirty="0"/>
              <a:t> (</a:t>
            </a:r>
            <a:r>
              <a:rPr lang="en-US" dirty="0" err="1"/>
              <a:t>i</a:t>
            </a:r>
            <a:r>
              <a:rPr lang="en-US" dirty="0"/>
              <a:t>) : { k belongs to D and </a:t>
            </a:r>
            <a:r>
              <a:rPr lang="en-US" dirty="0" err="1"/>
              <a:t>dist</a:t>
            </a:r>
            <a:r>
              <a:rPr lang="en-US" dirty="0"/>
              <a:t> (</a:t>
            </a:r>
            <a:r>
              <a:rPr lang="en-US" dirty="0" err="1"/>
              <a:t>i,k</a:t>
            </a:r>
            <a:r>
              <a:rPr lang="en-US" dirty="0"/>
              <a:t>) &lt; = Eps}</a:t>
            </a:r>
          </a:p>
          <a:p>
            <a:r>
              <a:rPr lang="en-US" dirty="0"/>
              <a:t>Directly density reachable:</a:t>
            </a:r>
          </a:p>
          <a:p>
            <a:r>
              <a:rPr lang="en-US" dirty="0"/>
              <a:t>A point </a:t>
            </a:r>
            <a:r>
              <a:rPr lang="en-US" dirty="0" err="1"/>
              <a:t>i</a:t>
            </a:r>
            <a:r>
              <a:rPr lang="en-US" dirty="0"/>
              <a:t> is considered as the directly density reachable from a point k with respect to Eps, </a:t>
            </a:r>
            <a:r>
              <a:rPr lang="en-US" dirty="0" err="1"/>
              <a:t>MinPts</a:t>
            </a:r>
            <a:r>
              <a:rPr lang="en-US" dirty="0"/>
              <a:t> if</a:t>
            </a:r>
          </a:p>
          <a:p>
            <a:r>
              <a:rPr lang="en-US" dirty="0" err="1"/>
              <a:t>i</a:t>
            </a:r>
            <a:r>
              <a:rPr lang="en-US" dirty="0"/>
              <a:t> belongs to </a:t>
            </a:r>
            <a:r>
              <a:rPr lang="en-US" dirty="0" err="1"/>
              <a:t>NEps</a:t>
            </a:r>
            <a:r>
              <a:rPr lang="en-US" dirty="0"/>
              <a:t>(k)</a:t>
            </a:r>
          </a:p>
          <a:p>
            <a:r>
              <a:rPr lang="en-US" dirty="0"/>
              <a:t>Core point condition:</a:t>
            </a:r>
          </a:p>
          <a:p>
            <a:r>
              <a:rPr lang="en-US" dirty="0" err="1"/>
              <a:t>NEps</a:t>
            </a:r>
            <a:r>
              <a:rPr lang="en-US" dirty="0"/>
              <a:t> (k) &gt;= </a:t>
            </a:r>
            <a:r>
              <a:rPr lang="en-US" dirty="0" err="1"/>
              <a:t>MinPts</a:t>
            </a:r>
            <a:endParaRPr lang="en-US" dirty="0"/>
          </a:p>
          <a:p>
            <a:endParaRPr lang="en-IN" dirty="0"/>
          </a:p>
        </p:txBody>
      </p:sp>
      <p:sp>
        <p:nvSpPr>
          <p:cNvPr id="6" name="Date Placeholder 5">
            <a:extLst>
              <a:ext uri="{FF2B5EF4-FFF2-40B4-BE49-F238E27FC236}">
                <a16:creationId xmlns:a16="http://schemas.microsoft.com/office/drawing/2014/main" id="{0F67A284-94E8-F6B3-7CA2-DEA2E1B2FC0A}"/>
              </a:ext>
            </a:extLst>
          </p:cNvPr>
          <p:cNvSpPr>
            <a:spLocks noGrp="1"/>
          </p:cNvSpPr>
          <p:nvPr>
            <p:ph type="dt" sz="half" idx="10"/>
          </p:nvPr>
        </p:nvSpPr>
        <p:spPr/>
        <p:txBody>
          <a:bodyPr/>
          <a:lstStyle/>
          <a:p>
            <a:fld id="{289BE03B-D0ED-1A49-A375-3115618D282B}" type="datetime1">
              <a:rPr lang="en-IN" smtClean="0"/>
              <a:t>01/07/24</a:t>
            </a:fld>
            <a:endParaRPr lang="en-US"/>
          </a:p>
        </p:txBody>
      </p:sp>
      <p:sp>
        <p:nvSpPr>
          <p:cNvPr id="8" name="Footer Placeholder 7">
            <a:extLst>
              <a:ext uri="{FF2B5EF4-FFF2-40B4-BE49-F238E27FC236}">
                <a16:creationId xmlns:a16="http://schemas.microsoft.com/office/drawing/2014/main" id="{2803851E-9A22-F7D4-303C-B4DC6D2DD04A}"/>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8A7BAEB6-C863-4384-D414-E0194DC4305B}"/>
              </a:ext>
            </a:extLst>
          </p:cNvPr>
          <p:cNvSpPr>
            <a:spLocks noGrp="1"/>
          </p:cNvSpPr>
          <p:nvPr>
            <p:ph type="sldNum" sz="quarter" idx="12"/>
          </p:nvPr>
        </p:nvSpPr>
        <p:spPr/>
        <p:txBody>
          <a:bodyPr/>
          <a:lstStyle/>
          <a:p>
            <a:fld id="{B6F15528-21DE-4FAA-801E-634DDDAF4B2B}" type="slidenum">
              <a:rPr lang="en-US" smtClean="0"/>
              <a:pPr/>
              <a:t>71</a:t>
            </a:fld>
            <a:endParaRPr lang="en-US"/>
          </a:p>
        </p:txBody>
      </p:sp>
    </p:spTree>
    <p:extLst>
      <p:ext uri="{BB962C8B-B14F-4D97-AF65-F5344CB8AC3E}">
        <p14:creationId xmlns:p14="http://schemas.microsoft.com/office/powerpoint/2010/main" val="280875844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15031"/>
            <a:ext cx="6423471" cy="623454"/>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859546F6-BA3A-C131-AC4F-9AE5AB934B99}"/>
              </a:ext>
            </a:extLst>
          </p:cNvPr>
          <p:cNvPicPr>
            <a:picLocks noGrp="1" noChangeAspect="1"/>
          </p:cNvPicPr>
          <p:nvPr>
            <p:ph idx="1"/>
          </p:nvPr>
        </p:nvPicPr>
        <p:blipFill>
          <a:blip r:embed="rId2"/>
          <a:stretch>
            <a:fillRect/>
          </a:stretch>
        </p:blipFill>
        <p:spPr>
          <a:xfrm>
            <a:off x="1523999" y="1419110"/>
            <a:ext cx="6899511" cy="3610089"/>
          </a:xfrm>
        </p:spPr>
      </p:pic>
      <p:sp>
        <p:nvSpPr>
          <p:cNvPr id="6" name="Date Placeholder 5">
            <a:extLst>
              <a:ext uri="{FF2B5EF4-FFF2-40B4-BE49-F238E27FC236}">
                <a16:creationId xmlns:a16="http://schemas.microsoft.com/office/drawing/2014/main" id="{3C6E8E69-C6BD-CF22-ACCE-A3001B3957E6}"/>
              </a:ext>
            </a:extLst>
          </p:cNvPr>
          <p:cNvSpPr>
            <a:spLocks noGrp="1"/>
          </p:cNvSpPr>
          <p:nvPr>
            <p:ph type="dt" sz="half" idx="10"/>
          </p:nvPr>
        </p:nvSpPr>
        <p:spPr/>
        <p:txBody>
          <a:bodyPr/>
          <a:lstStyle/>
          <a:p>
            <a:fld id="{9C3DFD20-586F-E04B-8ED9-5412C68CD8FE}" type="datetime1">
              <a:rPr lang="en-IN" smtClean="0"/>
              <a:t>01/07/24</a:t>
            </a:fld>
            <a:endParaRPr lang="en-US"/>
          </a:p>
        </p:txBody>
      </p:sp>
      <p:sp>
        <p:nvSpPr>
          <p:cNvPr id="8" name="Footer Placeholder 7">
            <a:extLst>
              <a:ext uri="{FF2B5EF4-FFF2-40B4-BE49-F238E27FC236}">
                <a16:creationId xmlns:a16="http://schemas.microsoft.com/office/drawing/2014/main" id="{CCFAA579-8A79-5171-A6E9-C74AD319D4A9}"/>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AD1BFFF1-0F8B-F632-A82D-B1B6FDB6F490}"/>
              </a:ext>
            </a:extLst>
          </p:cNvPr>
          <p:cNvSpPr>
            <a:spLocks noGrp="1"/>
          </p:cNvSpPr>
          <p:nvPr>
            <p:ph type="sldNum" sz="quarter" idx="12"/>
          </p:nvPr>
        </p:nvSpPr>
        <p:spPr/>
        <p:txBody>
          <a:bodyPr/>
          <a:lstStyle/>
          <a:p>
            <a:fld id="{B6F15528-21DE-4FAA-801E-634DDDAF4B2B}" type="slidenum">
              <a:rPr lang="en-US" smtClean="0"/>
              <a:pPr/>
              <a:t>72</a:t>
            </a:fld>
            <a:endParaRPr lang="en-US"/>
          </a:p>
        </p:txBody>
      </p:sp>
    </p:spTree>
    <p:extLst>
      <p:ext uri="{BB962C8B-B14F-4D97-AF65-F5344CB8AC3E}">
        <p14:creationId xmlns:p14="http://schemas.microsoft.com/office/powerpoint/2010/main" val="29729571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66709" y="54257"/>
            <a:ext cx="6423471" cy="56677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p:txBody>
          <a:bodyPr>
            <a:normAutofit/>
          </a:bodyPr>
          <a:lstStyle/>
          <a:p>
            <a:r>
              <a:rPr lang="en-US" b="1" dirty="0"/>
              <a:t>Density reachable:</a:t>
            </a:r>
            <a:endParaRPr lang="en-US" dirty="0"/>
          </a:p>
          <a:p>
            <a:r>
              <a:rPr lang="en-US" dirty="0"/>
              <a:t>A point denoted by </a:t>
            </a:r>
            <a:r>
              <a:rPr lang="en-US" dirty="0" err="1"/>
              <a:t>i</a:t>
            </a:r>
            <a:r>
              <a:rPr lang="en-US" dirty="0"/>
              <a:t> is a density reachable from a point j with respect to Eps, </a:t>
            </a:r>
            <a:r>
              <a:rPr lang="en-US" dirty="0" err="1"/>
              <a:t>MinPts</a:t>
            </a:r>
            <a:r>
              <a:rPr lang="en-US" dirty="0"/>
              <a:t> if there is a sequence chain of a point i1,…., in, i1 = j, </a:t>
            </a:r>
            <a:r>
              <a:rPr lang="en-US" dirty="0" err="1"/>
              <a:t>pn</a:t>
            </a:r>
            <a:r>
              <a:rPr lang="en-US" dirty="0"/>
              <a:t> = </a:t>
            </a:r>
            <a:r>
              <a:rPr lang="en-US" dirty="0" err="1"/>
              <a:t>i</a:t>
            </a:r>
            <a:r>
              <a:rPr lang="en-US" dirty="0"/>
              <a:t> such that i</a:t>
            </a:r>
            <a:r>
              <a:rPr lang="en-US" baseline="-25000" dirty="0"/>
              <a:t>i</a:t>
            </a:r>
            <a:r>
              <a:rPr lang="en-US" dirty="0"/>
              <a:t> + 1 is directly density reachable from i</a:t>
            </a:r>
            <a:r>
              <a:rPr lang="en-US" baseline="-25000" dirty="0"/>
              <a:t>i.</a:t>
            </a:r>
            <a:endParaRPr lang="en-US" dirty="0"/>
          </a:p>
          <a:p>
            <a:endParaRPr lang="en-IN" dirty="0"/>
          </a:p>
        </p:txBody>
      </p:sp>
      <p:sp>
        <p:nvSpPr>
          <p:cNvPr id="6" name="Date Placeholder 5">
            <a:extLst>
              <a:ext uri="{FF2B5EF4-FFF2-40B4-BE49-F238E27FC236}">
                <a16:creationId xmlns:a16="http://schemas.microsoft.com/office/drawing/2014/main" id="{80FD6BC1-56C4-BA3E-D174-A515F0BF72C1}"/>
              </a:ext>
            </a:extLst>
          </p:cNvPr>
          <p:cNvSpPr>
            <a:spLocks noGrp="1"/>
          </p:cNvSpPr>
          <p:nvPr>
            <p:ph type="dt" sz="half" idx="10"/>
          </p:nvPr>
        </p:nvSpPr>
        <p:spPr/>
        <p:txBody>
          <a:bodyPr/>
          <a:lstStyle/>
          <a:p>
            <a:fld id="{2A227E65-AC9F-F945-8F05-DA3FE0E38BEA}" type="datetime1">
              <a:rPr lang="en-IN" smtClean="0"/>
              <a:t>01/07/24</a:t>
            </a:fld>
            <a:endParaRPr lang="en-US"/>
          </a:p>
        </p:txBody>
      </p:sp>
      <p:sp>
        <p:nvSpPr>
          <p:cNvPr id="8" name="Footer Placeholder 7">
            <a:extLst>
              <a:ext uri="{FF2B5EF4-FFF2-40B4-BE49-F238E27FC236}">
                <a16:creationId xmlns:a16="http://schemas.microsoft.com/office/drawing/2014/main" id="{D1FE7FE8-B063-E9C5-D58C-16D3957CBB48}"/>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B4363721-5F85-2314-88B3-05A7DD711659}"/>
              </a:ext>
            </a:extLst>
          </p:cNvPr>
          <p:cNvSpPr>
            <a:spLocks noGrp="1"/>
          </p:cNvSpPr>
          <p:nvPr>
            <p:ph type="sldNum" sz="quarter" idx="12"/>
          </p:nvPr>
        </p:nvSpPr>
        <p:spPr/>
        <p:txBody>
          <a:bodyPr/>
          <a:lstStyle/>
          <a:p>
            <a:fld id="{B6F15528-21DE-4FAA-801E-634DDDAF4B2B}" type="slidenum">
              <a:rPr lang="en-US" smtClean="0"/>
              <a:pPr/>
              <a:t>73</a:t>
            </a:fld>
            <a:endParaRPr lang="en-US"/>
          </a:p>
        </p:txBody>
      </p:sp>
    </p:spTree>
    <p:extLst>
      <p:ext uri="{BB962C8B-B14F-4D97-AF65-F5344CB8AC3E}">
        <p14:creationId xmlns:p14="http://schemas.microsoft.com/office/powerpoint/2010/main" val="354459071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42059"/>
            <a:ext cx="6423471" cy="623454"/>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31D0CEEC-D64B-95F6-F74F-EE57340122E4}"/>
              </a:ext>
            </a:extLst>
          </p:cNvPr>
          <p:cNvPicPr>
            <a:picLocks noGrp="1" noChangeAspect="1"/>
          </p:cNvPicPr>
          <p:nvPr>
            <p:ph idx="1"/>
          </p:nvPr>
        </p:nvPicPr>
        <p:blipFill>
          <a:blip r:embed="rId2"/>
          <a:stretch>
            <a:fillRect/>
          </a:stretch>
        </p:blipFill>
        <p:spPr>
          <a:xfrm>
            <a:off x="374293" y="1219200"/>
            <a:ext cx="8730251" cy="3810000"/>
          </a:xfrm>
        </p:spPr>
      </p:pic>
      <p:sp>
        <p:nvSpPr>
          <p:cNvPr id="6" name="Date Placeholder 5">
            <a:extLst>
              <a:ext uri="{FF2B5EF4-FFF2-40B4-BE49-F238E27FC236}">
                <a16:creationId xmlns:a16="http://schemas.microsoft.com/office/drawing/2014/main" id="{DBD0649A-3E6A-362B-4E1F-9FF9D5788264}"/>
              </a:ext>
            </a:extLst>
          </p:cNvPr>
          <p:cNvSpPr>
            <a:spLocks noGrp="1"/>
          </p:cNvSpPr>
          <p:nvPr>
            <p:ph type="dt" sz="half" idx="10"/>
          </p:nvPr>
        </p:nvSpPr>
        <p:spPr/>
        <p:txBody>
          <a:bodyPr/>
          <a:lstStyle/>
          <a:p>
            <a:fld id="{203C3845-56D4-3A4E-B7A9-E20289D296DB}" type="datetime1">
              <a:rPr lang="en-IN" smtClean="0"/>
              <a:t>01/07/24</a:t>
            </a:fld>
            <a:endParaRPr lang="en-US"/>
          </a:p>
        </p:txBody>
      </p:sp>
      <p:sp>
        <p:nvSpPr>
          <p:cNvPr id="8" name="Footer Placeholder 7">
            <a:extLst>
              <a:ext uri="{FF2B5EF4-FFF2-40B4-BE49-F238E27FC236}">
                <a16:creationId xmlns:a16="http://schemas.microsoft.com/office/drawing/2014/main" id="{4A6A0D23-F440-6403-8E46-2DFC7C89F090}"/>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96D04421-C731-30EA-4F69-994071DCFD7E}"/>
              </a:ext>
            </a:extLst>
          </p:cNvPr>
          <p:cNvSpPr>
            <a:spLocks noGrp="1"/>
          </p:cNvSpPr>
          <p:nvPr>
            <p:ph type="sldNum" sz="quarter" idx="12"/>
          </p:nvPr>
        </p:nvSpPr>
        <p:spPr/>
        <p:txBody>
          <a:bodyPr/>
          <a:lstStyle/>
          <a:p>
            <a:fld id="{B6F15528-21DE-4FAA-801E-634DDDAF4B2B}" type="slidenum">
              <a:rPr lang="en-US" smtClean="0"/>
              <a:pPr/>
              <a:t>74</a:t>
            </a:fld>
            <a:endParaRPr lang="en-US"/>
          </a:p>
        </p:txBody>
      </p:sp>
    </p:spTree>
    <p:extLst>
      <p:ext uri="{BB962C8B-B14F-4D97-AF65-F5344CB8AC3E}">
        <p14:creationId xmlns:p14="http://schemas.microsoft.com/office/powerpoint/2010/main" val="82635940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1"/>
            <a:ext cx="6423471"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pic>
        <p:nvPicPr>
          <p:cNvPr id="3" name="Content Placeholder 2">
            <a:extLst>
              <a:ext uri="{FF2B5EF4-FFF2-40B4-BE49-F238E27FC236}">
                <a16:creationId xmlns:a16="http://schemas.microsoft.com/office/drawing/2014/main" id="{3AE3BE93-5E90-7BE9-D3E4-921643030ECD}"/>
              </a:ext>
            </a:extLst>
          </p:cNvPr>
          <p:cNvPicPr>
            <a:picLocks noGrp="1" noChangeAspect="1"/>
          </p:cNvPicPr>
          <p:nvPr>
            <p:ph idx="1"/>
          </p:nvPr>
        </p:nvPicPr>
        <p:blipFill>
          <a:blip r:embed="rId2"/>
          <a:stretch>
            <a:fillRect/>
          </a:stretch>
        </p:blipFill>
        <p:spPr>
          <a:xfrm>
            <a:off x="152400" y="1219200"/>
            <a:ext cx="8927757" cy="3886200"/>
          </a:xfrm>
        </p:spPr>
      </p:pic>
      <p:sp>
        <p:nvSpPr>
          <p:cNvPr id="6" name="Date Placeholder 5">
            <a:extLst>
              <a:ext uri="{FF2B5EF4-FFF2-40B4-BE49-F238E27FC236}">
                <a16:creationId xmlns:a16="http://schemas.microsoft.com/office/drawing/2014/main" id="{960219D9-1DBA-6E23-AFA5-BBC2FA8A498A}"/>
              </a:ext>
            </a:extLst>
          </p:cNvPr>
          <p:cNvSpPr>
            <a:spLocks noGrp="1"/>
          </p:cNvSpPr>
          <p:nvPr>
            <p:ph type="dt" sz="half" idx="10"/>
          </p:nvPr>
        </p:nvSpPr>
        <p:spPr/>
        <p:txBody>
          <a:bodyPr/>
          <a:lstStyle/>
          <a:p>
            <a:fld id="{40F06805-296A-2A4E-A108-AAAC6118B7A0}" type="datetime1">
              <a:rPr lang="en-IN" smtClean="0"/>
              <a:t>01/07/24</a:t>
            </a:fld>
            <a:endParaRPr lang="en-US"/>
          </a:p>
        </p:txBody>
      </p:sp>
      <p:sp>
        <p:nvSpPr>
          <p:cNvPr id="8" name="Footer Placeholder 7">
            <a:extLst>
              <a:ext uri="{FF2B5EF4-FFF2-40B4-BE49-F238E27FC236}">
                <a16:creationId xmlns:a16="http://schemas.microsoft.com/office/drawing/2014/main" id="{F5D5A86F-C6BE-A191-C901-004098A3DDEA}"/>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A8E0638B-7402-9F6A-3B73-C1977AA48C08}"/>
              </a:ext>
            </a:extLst>
          </p:cNvPr>
          <p:cNvSpPr>
            <a:spLocks noGrp="1"/>
          </p:cNvSpPr>
          <p:nvPr>
            <p:ph type="sldNum" sz="quarter" idx="12"/>
          </p:nvPr>
        </p:nvSpPr>
        <p:spPr/>
        <p:txBody>
          <a:bodyPr/>
          <a:lstStyle/>
          <a:p>
            <a:fld id="{B6F15528-21DE-4FAA-801E-634DDDAF4B2B}" type="slidenum">
              <a:rPr lang="en-US" smtClean="0"/>
              <a:pPr/>
              <a:t>75</a:t>
            </a:fld>
            <a:endParaRPr lang="en-US"/>
          </a:p>
        </p:txBody>
      </p:sp>
    </p:spTree>
    <p:extLst>
      <p:ext uri="{BB962C8B-B14F-4D97-AF65-F5344CB8AC3E}">
        <p14:creationId xmlns:p14="http://schemas.microsoft.com/office/powerpoint/2010/main" val="345533351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1"/>
            <a:ext cx="6423471"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a:xfrm>
            <a:off x="428090" y="1258093"/>
            <a:ext cx="8229600" cy="4525963"/>
          </a:xfrm>
        </p:spPr>
        <p:txBody>
          <a:bodyPr>
            <a:normAutofit fontScale="92500" lnSpcReduction="20000"/>
          </a:bodyPr>
          <a:lstStyle/>
          <a:p>
            <a:r>
              <a:rPr lang="en-US" b="1" dirty="0"/>
              <a:t>Working of Density-Based Clustering</a:t>
            </a:r>
          </a:p>
          <a:p>
            <a:r>
              <a:rPr lang="en-US" dirty="0"/>
              <a:t>Suppose a set of objects is denoted by D', we can say that an object I is directly density reachable form the object j only if it is located within the ε neighborhood of j, and j is a core object.</a:t>
            </a:r>
          </a:p>
          <a:p>
            <a:r>
              <a:rPr lang="en-US" dirty="0"/>
              <a:t>An object </a:t>
            </a:r>
            <a:r>
              <a:rPr lang="en-US" dirty="0" err="1"/>
              <a:t>i</a:t>
            </a:r>
            <a:r>
              <a:rPr lang="en-US" dirty="0"/>
              <a:t> is density reachable form the object j with respect to ε and </a:t>
            </a:r>
            <a:r>
              <a:rPr lang="en-US" dirty="0" err="1"/>
              <a:t>MinPts</a:t>
            </a:r>
            <a:r>
              <a:rPr lang="en-US" dirty="0"/>
              <a:t> in a given set of objects, D' only if there is a sequence of object chains point i1,…., in, i1 = j, </a:t>
            </a:r>
            <a:r>
              <a:rPr lang="en-US" dirty="0" err="1"/>
              <a:t>pn</a:t>
            </a:r>
            <a:r>
              <a:rPr lang="en-US" dirty="0"/>
              <a:t> = </a:t>
            </a:r>
            <a:r>
              <a:rPr lang="en-US" dirty="0" err="1"/>
              <a:t>i</a:t>
            </a:r>
            <a:r>
              <a:rPr lang="en-US" dirty="0"/>
              <a:t> such that i</a:t>
            </a:r>
            <a:r>
              <a:rPr lang="en-US" baseline="-25000" dirty="0"/>
              <a:t>i</a:t>
            </a:r>
            <a:r>
              <a:rPr lang="en-US" dirty="0"/>
              <a:t> + 1 is directly density reachable from i</a:t>
            </a:r>
            <a:r>
              <a:rPr lang="en-US" baseline="-25000" dirty="0"/>
              <a:t>i </a:t>
            </a:r>
            <a:r>
              <a:rPr lang="en-US" dirty="0"/>
              <a:t>with respect to ε and </a:t>
            </a:r>
            <a:r>
              <a:rPr lang="en-US" dirty="0" err="1"/>
              <a:t>MinPts</a:t>
            </a:r>
            <a:r>
              <a:rPr lang="en-US" dirty="0"/>
              <a:t>.</a:t>
            </a:r>
          </a:p>
          <a:p>
            <a:r>
              <a:rPr lang="en-US" dirty="0"/>
              <a:t>An object </a:t>
            </a:r>
            <a:r>
              <a:rPr lang="en-US" dirty="0" err="1"/>
              <a:t>i</a:t>
            </a:r>
            <a:r>
              <a:rPr lang="en-US" dirty="0"/>
              <a:t> is density connected object j with respect to ε and </a:t>
            </a:r>
            <a:r>
              <a:rPr lang="en-US" dirty="0" err="1"/>
              <a:t>MinPts</a:t>
            </a:r>
            <a:r>
              <a:rPr lang="en-US" dirty="0"/>
              <a:t> in a given set of objects, D' only if there is an object o belongs to D such that both point </a:t>
            </a:r>
            <a:r>
              <a:rPr lang="en-US" dirty="0" err="1"/>
              <a:t>i</a:t>
            </a:r>
            <a:r>
              <a:rPr lang="en-US" dirty="0"/>
              <a:t> and j are density reachable from o with respect to ε and </a:t>
            </a:r>
            <a:r>
              <a:rPr lang="en-US" dirty="0" err="1"/>
              <a:t>MinPts</a:t>
            </a:r>
            <a:r>
              <a:rPr lang="en-US" dirty="0"/>
              <a:t>.</a:t>
            </a:r>
          </a:p>
          <a:p>
            <a:endParaRPr lang="en-IN" dirty="0"/>
          </a:p>
        </p:txBody>
      </p:sp>
      <p:sp>
        <p:nvSpPr>
          <p:cNvPr id="6" name="Date Placeholder 5">
            <a:extLst>
              <a:ext uri="{FF2B5EF4-FFF2-40B4-BE49-F238E27FC236}">
                <a16:creationId xmlns:a16="http://schemas.microsoft.com/office/drawing/2014/main" id="{5C080C17-744E-C519-6024-DF1BE4384DF4}"/>
              </a:ext>
            </a:extLst>
          </p:cNvPr>
          <p:cNvSpPr>
            <a:spLocks noGrp="1"/>
          </p:cNvSpPr>
          <p:nvPr>
            <p:ph type="dt" sz="half" idx="10"/>
          </p:nvPr>
        </p:nvSpPr>
        <p:spPr/>
        <p:txBody>
          <a:bodyPr/>
          <a:lstStyle/>
          <a:p>
            <a:fld id="{C5A7A8A1-DF12-4043-BFDF-0173AEF318E6}" type="datetime1">
              <a:rPr lang="en-IN" smtClean="0"/>
              <a:t>01/07/24</a:t>
            </a:fld>
            <a:endParaRPr lang="en-US"/>
          </a:p>
        </p:txBody>
      </p:sp>
      <p:sp>
        <p:nvSpPr>
          <p:cNvPr id="8" name="Footer Placeholder 7">
            <a:extLst>
              <a:ext uri="{FF2B5EF4-FFF2-40B4-BE49-F238E27FC236}">
                <a16:creationId xmlns:a16="http://schemas.microsoft.com/office/drawing/2014/main" id="{F0128CB6-6CCD-F18D-6B67-627454C3A0FD}"/>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83A5F919-A6F6-8C1E-A9A7-C5319A8AD1AE}"/>
              </a:ext>
            </a:extLst>
          </p:cNvPr>
          <p:cNvSpPr>
            <a:spLocks noGrp="1"/>
          </p:cNvSpPr>
          <p:nvPr>
            <p:ph type="sldNum" sz="quarter" idx="12"/>
          </p:nvPr>
        </p:nvSpPr>
        <p:spPr/>
        <p:txBody>
          <a:bodyPr/>
          <a:lstStyle/>
          <a:p>
            <a:fld id="{B6F15528-21DE-4FAA-801E-634DDDAF4B2B}" type="slidenum">
              <a:rPr lang="en-US" smtClean="0"/>
              <a:pPr/>
              <a:t>76</a:t>
            </a:fld>
            <a:endParaRPr lang="en-US"/>
          </a:p>
        </p:txBody>
      </p:sp>
    </p:spTree>
    <p:extLst>
      <p:ext uri="{BB962C8B-B14F-4D97-AF65-F5344CB8AC3E}">
        <p14:creationId xmlns:p14="http://schemas.microsoft.com/office/powerpoint/2010/main" val="50456114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1" y="1"/>
            <a:ext cx="7065818"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p:txBody>
          <a:bodyPr>
            <a:normAutofit/>
          </a:bodyPr>
          <a:lstStyle/>
          <a:p>
            <a:r>
              <a:rPr lang="en-US" b="1" dirty="0"/>
              <a:t>Major Features of Density-Based Clustering</a:t>
            </a:r>
          </a:p>
          <a:p>
            <a:r>
              <a:rPr lang="en-US" dirty="0"/>
              <a:t>The primary features of Density-based clustering are given below.</a:t>
            </a:r>
          </a:p>
          <a:p>
            <a:pPr>
              <a:buFont typeface="Arial" panose="020B0604020202020204" pitchFamily="34" charset="0"/>
              <a:buChar char="•"/>
            </a:pPr>
            <a:r>
              <a:rPr lang="en-US" dirty="0"/>
              <a:t>It is a scan method.</a:t>
            </a:r>
          </a:p>
          <a:p>
            <a:pPr>
              <a:buFont typeface="Arial" panose="020B0604020202020204" pitchFamily="34" charset="0"/>
              <a:buChar char="•"/>
            </a:pPr>
            <a:r>
              <a:rPr lang="en-US" dirty="0"/>
              <a:t>It requires density parameters as a termination condition.</a:t>
            </a:r>
          </a:p>
          <a:p>
            <a:pPr>
              <a:buFont typeface="Arial" panose="020B0604020202020204" pitchFamily="34" charset="0"/>
              <a:buChar char="•"/>
            </a:pPr>
            <a:r>
              <a:rPr lang="en-US" dirty="0"/>
              <a:t>It is used to manage noise in data clusters.</a:t>
            </a:r>
          </a:p>
          <a:p>
            <a:pPr>
              <a:buFont typeface="Arial" panose="020B0604020202020204" pitchFamily="34" charset="0"/>
              <a:buChar char="•"/>
            </a:pPr>
            <a:r>
              <a:rPr lang="en-US" dirty="0"/>
              <a:t>Density-based clustering is used to identify clusters of arbitrary size.</a:t>
            </a:r>
          </a:p>
          <a:p>
            <a:endParaRPr lang="en-IN" dirty="0"/>
          </a:p>
        </p:txBody>
      </p:sp>
      <p:sp>
        <p:nvSpPr>
          <p:cNvPr id="6" name="Date Placeholder 5">
            <a:extLst>
              <a:ext uri="{FF2B5EF4-FFF2-40B4-BE49-F238E27FC236}">
                <a16:creationId xmlns:a16="http://schemas.microsoft.com/office/drawing/2014/main" id="{BDDF3A97-AB0C-C713-4DD2-E875676B311D}"/>
              </a:ext>
            </a:extLst>
          </p:cNvPr>
          <p:cNvSpPr>
            <a:spLocks noGrp="1"/>
          </p:cNvSpPr>
          <p:nvPr>
            <p:ph type="dt" sz="half" idx="10"/>
          </p:nvPr>
        </p:nvSpPr>
        <p:spPr/>
        <p:txBody>
          <a:bodyPr/>
          <a:lstStyle/>
          <a:p>
            <a:fld id="{D3D1E08C-95DC-E244-A13A-6810B140A61F}" type="datetime1">
              <a:rPr lang="en-IN" smtClean="0"/>
              <a:t>01/07/24</a:t>
            </a:fld>
            <a:endParaRPr lang="en-US"/>
          </a:p>
        </p:txBody>
      </p:sp>
      <p:sp>
        <p:nvSpPr>
          <p:cNvPr id="8" name="Footer Placeholder 7">
            <a:extLst>
              <a:ext uri="{FF2B5EF4-FFF2-40B4-BE49-F238E27FC236}">
                <a16:creationId xmlns:a16="http://schemas.microsoft.com/office/drawing/2014/main" id="{4E7B14E1-C12C-915B-2589-ED9D87C567B2}"/>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0481EAE5-D8A5-A865-2EE7-22FCC0C05DAD}"/>
              </a:ext>
            </a:extLst>
          </p:cNvPr>
          <p:cNvSpPr>
            <a:spLocks noGrp="1"/>
          </p:cNvSpPr>
          <p:nvPr>
            <p:ph type="sldNum" sz="quarter" idx="12"/>
          </p:nvPr>
        </p:nvSpPr>
        <p:spPr/>
        <p:txBody>
          <a:bodyPr/>
          <a:lstStyle/>
          <a:p>
            <a:fld id="{B6F15528-21DE-4FAA-801E-634DDDAF4B2B}" type="slidenum">
              <a:rPr lang="en-US" smtClean="0"/>
              <a:pPr/>
              <a:t>77</a:t>
            </a:fld>
            <a:endParaRPr lang="en-US"/>
          </a:p>
        </p:txBody>
      </p:sp>
    </p:spTree>
    <p:extLst>
      <p:ext uri="{BB962C8B-B14F-4D97-AF65-F5344CB8AC3E}">
        <p14:creationId xmlns:p14="http://schemas.microsoft.com/office/powerpoint/2010/main" val="312853988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1"/>
            <a:ext cx="6423471"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a:xfrm>
            <a:off x="228600" y="1066800"/>
            <a:ext cx="8229600" cy="4525963"/>
          </a:xfrm>
        </p:spPr>
        <p:txBody>
          <a:bodyPr>
            <a:normAutofit/>
          </a:bodyPr>
          <a:lstStyle/>
          <a:p>
            <a:r>
              <a:rPr lang="en-US" sz="1800" b="1" dirty="0"/>
              <a:t>Density-Based Clustering Methods</a:t>
            </a:r>
          </a:p>
          <a:p>
            <a:r>
              <a:rPr lang="en-US" sz="1800" b="1" dirty="0"/>
              <a:t>DBSCAN</a:t>
            </a:r>
            <a:endParaRPr lang="en-US" sz="1800" dirty="0"/>
          </a:p>
          <a:p>
            <a:r>
              <a:rPr lang="en-US" sz="1800" dirty="0"/>
              <a:t>DBSCAN stands for Density-Based Spatial Clustering of Applications with Noise. It depends on a density-based notion of cluster. It also identifies clusters of arbitrary size in the spatial database with outliers.</a:t>
            </a:r>
          </a:p>
          <a:p>
            <a:endParaRPr lang="en-IN" dirty="0"/>
          </a:p>
        </p:txBody>
      </p:sp>
      <p:pic>
        <p:nvPicPr>
          <p:cNvPr id="3" name="Picture 2">
            <a:extLst>
              <a:ext uri="{FF2B5EF4-FFF2-40B4-BE49-F238E27FC236}">
                <a16:creationId xmlns:a16="http://schemas.microsoft.com/office/drawing/2014/main" id="{C5F7C04E-BE51-A994-56AD-C59A03DA7899}"/>
              </a:ext>
            </a:extLst>
          </p:cNvPr>
          <p:cNvPicPr>
            <a:picLocks noChangeAspect="1"/>
          </p:cNvPicPr>
          <p:nvPr/>
        </p:nvPicPr>
        <p:blipFill>
          <a:blip r:embed="rId2"/>
          <a:stretch>
            <a:fillRect/>
          </a:stretch>
        </p:blipFill>
        <p:spPr>
          <a:xfrm>
            <a:off x="1746003" y="3105321"/>
            <a:ext cx="4807197" cy="2406774"/>
          </a:xfrm>
          <a:prstGeom prst="rect">
            <a:avLst/>
          </a:prstGeom>
        </p:spPr>
      </p:pic>
      <p:sp>
        <p:nvSpPr>
          <p:cNvPr id="8" name="Date Placeholder 7">
            <a:extLst>
              <a:ext uri="{FF2B5EF4-FFF2-40B4-BE49-F238E27FC236}">
                <a16:creationId xmlns:a16="http://schemas.microsoft.com/office/drawing/2014/main" id="{4F9BCF4F-C376-030E-E92A-22DD9C8942CB}"/>
              </a:ext>
            </a:extLst>
          </p:cNvPr>
          <p:cNvSpPr>
            <a:spLocks noGrp="1"/>
          </p:cNvSpPr>
          <p:nvPr>
            <p:ph type="dt" sz="half" idx="10"/>
          </p:nvPr>
        </p:nvSpPr>
        <p:spPr/>
        <p:txBody>
          <a:bodyPr/>
          <a:lstStyle/>
          <a:p>
            <a:fld id="{6456339E-0496-914A-AF28-84F1B7BB07B2}" type="datetime1">
              <a:rPr lang="en-IN" smtClean="0"/>
              <a:t>01/07/24</a:t>
            </a:fld>
            <a:endParaRPr lang="en-US"/>
          </a:p>
        </p:txBody>
      </p:sp>
      <p:sp>
        <p:nvSpPr>
          <p:cNvPr id="9" name="Footer Placeholder 8">
            <a:extLst>
              <a:ext uri="{FF2B5EF4-FFF2-40B4-BE49-F238E27FC236}">
                <a16:creationId xmlns:a16="http://schemas.microsoft.com/office/drawing/2014/main" id="{6307D419-46BB-0B35-E8FA-2257D6F9E145}"/>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CAF09FBC-FF61-8424-D3D8-B1A81EC8D9C1}"/>
              </a:ext>
            </a:extLst>
          </p:cNvPr>
          <p:cNvSpPr>
            <a:spLocks noGrp="1"/>
          </p:cNvSpPr>
          <p:nvPr>
            <p:ph type="sldNum" sz="quarter" idx="12"/>
          </p:nvPr>
        </p:nvSpPr>
        <p:spPr/>
        <p:txBody>
          <a:bodyPr/>
          <a:lstStyle/>
          <a:p>
            <a:fld id="{B6F15528-21DE-4FAA-801E-634DDDAF4B2B}" type="slidenum">
              <a:rPr lang="en-US" smtClean="0"/>
              <a:pPr/>
              <a:t>78</a:t>
            </a:fld>
            <a:endParaRPr lang="en-US"/>
          </a:p>
        </p:txBody>
      </p:sp>
    </p:spTree>
    <p:extLst>
      <p:ext uri="{BB962C8B-B14F-4D97-AF65-F5344CB8AC3E}">
        <p14:creationId xmlns:p14="http://schemas.microsoft.com/office/powerpoint/2010/main" val="35344143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5" y="1"/>
            <a:ext cx="6423471"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4000" b="1" dirty="0"/>
              <a:t>Density-based clustering </a:t>
            </a:r>
            <a:r>
              <a:rPr kumimoji="0" lang="en-US" sz="2400" b="0" i="0" u="none" strike="noStrike" kern="1200" cap="none" spc="0" normalizeH="0" baseline="0" noProof="0" dirty="0">
                <a:ln>
                  <a:noFill/>
                </a:ln>
                <a:solidFill>
                  <a:schemeClr val="dk1"/>
                </a:solidFill>
                <a:effectLst/>
                <a:uLnTx/>
                <a:uFillTx/>
                <a:latin typeface="+mn-lt"/>
                <a:ea typeface="+mn-ea"/>
                <a:cs typeface="+mn-cs"/>
              </a:rPr>
              <a:t>(CO3 )</a:t>
            </a:r>
          </a:p>
        </p:txBody>
      </p:sp>
      <p:sp>
        <p:nvSpPr>
          <p:cNvPr id="5" name="Content Placeholder 4">
            <a:extLst>
              <a:ext uri="{FF2B5EF4-FFF2-40B4-BE49-F238E27FC236}">
                <a16:creationId xmlns:a16="http://schemas.microsoft.com/office/drawing/2014/main" id="{99133FB7-EA14-ABF6-5F31-F40A87103883}"/>
              </a:ext>
            </a:extLst>
          </p:cNvPr>
          <p:cNvSpPr>
            <a:spLocks noGrp="1"/>
          </p:cNvSpPr>
          <p:nvPr>
            <p:ph idx="1"/>
          </p:nvPr>
        </p:nvSpPr>
        <p:spPr>
          <a:xfrm>
            <a:off x="304800" y="1151499"/>
            <a:ext cx="8229600" cy="4525963"/>
          </a:xfrm>
        </p:spPr>
        <p:txBody>
          <a:bodyPr>
            <a:normAutofit fontScale="85000" lnSpcReduction="20000"/>
          </a:bodyPr>
          <a:lstStyle/>
          <a:p>
            <a:r>
              <a:rPr lang="en-US" b="1" dirty="0"/>
              <a:t>OPTICS</a:t>
            </a:r>
            <a:endParaRPr lang="en-US" dirty="0"/>
          </a:p>
          <a:p>
            <a:r>
              <a:rPr lang="en-US" dirty="0"/>
              <a:t>OPTICS stands for Ordering Points To Identify the Clustering Structure. It gives a significant order of database with respect to its density-based clustering structure. The order of the cluster comprises information equivalent to the density-based clustering related to a long range of parameter settings. OPTICS methods are beneficial for both automatic and interactive cluster analysis, including determining an intrinsic clustering structure.</a:t>
            </a:r>
          </a:p>
          <a:p>
            <a:r>
              <a:rPr lang="en-US" b="1" dirty="0"/>
              <a:t>DENCLUE</a:t>
            </a:r>
            <a:endParaRPr lang="en-US" dirty="0"/>
          </a:p>
          <a:p>
            <a:r>
              <a:rPr lang="en-US" dirty="0"/>
              <a:t>Density-based clustering by </a:t>
            </a:r>
            <a:r>
              <a:rPr lang="en-US" dirty="0" err="1"/>
              <a:t>Hinnebirg</a:t>
            </a:r>
            <a:r>
              <a:rPr lang="en-US" dirty="0"/>
              <a:t> and Kiem. It enables a compact mathematical description of arbitrarily shaped clusters in high dimension state of data, and it is good for data sets with a huge amount of noise.</a:t>
            </a:r>
          </a:p>
          <a:p>
            <a:endParaRPr lang="en-IN" dirty="0"/>
          </a:p>
        </p:txBody>
      </p:sp>
      <p:sp>
        <p:nvSpPr>
          <p:cNvPr id="6" name="Date Placeholder 5">
            <a:extLst>
              <a:ext uri="{FF2B5EF4-FFF2-40B4-BE49-F238E27FC236}">
                <a16:creationId xmlns:a16="http://schemas.microsoft.com/office/drawing/2014/main" id="{35FD5100-C15D-3154-C2FC-62B6E1AF80E2}"/>
              </a:ext>
            </a:extLst>
          </p:cNvPr>
          <p:cNvSpPr>
            <a:spLocks noGrp="1"/>
          </p:cNvSpPr>
          <p:nvPr>
            <p:ph type="dt" sz="half" idx="10"/>
          </p:nvPr>
        </p:nvSpPr>
        <p:spPr/>
        <p:txBody>
          <a:bodyPr/>
          <a:lstStyle/>
          <a:p>
            <a:fld id="{F7B3838B-5B38-E14D-843B-9DF276AC1D74}" type="datetime1">
              <a:rPr lang="en-IN" smtClean="0"/>
              <a:t>01/07/24</a:t>
            </a:fld>
            <a:endParaRPr lang="en-US"/>
          </a:p>
        </p:txBody>
      </p:sp>
      <p:sp>
        <p:nvSpPr>
          <p:cNvPr id="8" name="Footer Placeholder 7">
            <a:extLst>
              <a:ext uri="{FF2B5EF4-FFF2-40B4-BE49-F238E27FC236}">
                <a16:creationId xmlns:a16="http://schemas.microsoft.com/office/drawing/2014/main" id="{EEA9DF76-D062-DA6F-DEB7-E8F30C5A12EF}"/>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BE844C43-A860-40E9-5FB4-556309A471A0}"/>
              </a:ext>
            </a:extLst>
          </p:cNvPr>
          <p:cNvSpPr>
            <a:spLocks noGrp="1"/>
          </p:cNvSpPr>
          <p:nvPr>
            <p:ph type="sldNum" sz="quarter" idx="12"/>
          </p:nvPr>
        </p:nvSpPr>
        <p:spPr/>
        <p:txBody>
          <a:bodyPr/>
          <a:lstStyle/>
          <a:p>
            <a:fld id="{B6F15528-21DE-4FAA-801E-634DDDAF4B2B}" type="slidenum">
              <a:rPr lang="en-US" smtClean="0"/>
              <a:pPr/>
              <a:t>79</a:t>
            </a:fld>
            <a:endParaRPr lang="en-US"/>
          </a:p>
        </p:txBody>
      </p:sp>
    </p:spTree>
    <p:extLst>
      <p:ext uri="{BB962C8B-B14F-4D97-AF65-F5344CB8AC3E}">
        <p14:creationId xmlns:p14="http://schemas.microsoft.com/office/powerpoint/2010/main" val="2127804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13" name="TextBox 12">
            <a:extLst>
              <a:ext uri="{FF2B5EF4-FFF2-40B4-BE49-F238E27FC236}">
                <a16:creationId xmlns:a16="http://schemas.microsoft.com/office/drawing/2014/main" id="{7DBA3F2D-63B5-8082-0780-F82034F4DD01}"/>
              </a:ext>
            </a:extLst>
          </p:cNvPr>
          <p:cNvSpPr txBox="1"/>
          <p:nvPr/>
        </p:nvSpPr>
        <p:spPr>
          <a:xfrm>
            <a:off x="1702454" y="-66231"/>
            <a:ext cx="6837610" cy="707886"/>
          </a:xfrm>
          <a:prstGeom prst="rect">
            <a:avLst/>
          </a:prstGeom>
          <a:noFill/>
        </p:spPr>
        <p:txBody>
          <a:bodyPr wrap="square" rtlCol="0">
            <a:spAutoFit/>
          </a:bodyPr>
          <a:lstStyle/>
          <a:p>
            <a:pPr fontAlgn="base">
              <a:spcBef>
                <a:spcPct val="0"/>
              </a:spcBef>
              <a:spcAft>
                <a:spcPct val="0"/>
              </a:spcAft>
            </a:pPr>
            <a:r>
              <a:rPr lang="en-US" sz="2000" dirty="0">
                <a:cs typeface="Arial" pitchFamily="34" charset="0"/>
              </a:rPr>
              <a:t>						</a:t>
            </a:r>
          </a:p>
          <a:p>
            <a:pPr fontAlgn="base">
              <a:spcBef>
                <a:spcPct val="0"/>
              </a:spcBef>
              <a:spcAft>
                <a:spcPct val="0"/>
              </a:spcAft>
            </a:pPr>
            <a:r>
              <a:rPr lang="en-US" sz="2000" dirty="0">
                <a:cs typeface="Arial" pitchFamily="34" charset="0"/>
              </a:rPr>
              <a:t>					</a:t>
            </a:r>
            <a:r>
              <a:rPr kumimoji="0" lang="en-US" sz="2000" b="0" i="0" u="none" strike="noStrike" kern="1200" cap="none" spc="0" normalizeH="0" baseline="0" noProof="0" dirty="0">
                <a:ln>
                  <a:noFill/>
                </a:ln>
                <a:solidFill>
                  <a:schemeClr val="dk1"/>
                </a:solidFill>
                <a:effectLst/>
                <a:uLnTx/>
                <a:uFillTx/>
                <a:latin typeface="+mn-lt"/>
                <a:ea typeface="+mn-ea"/>
                <a:cs typeface="+mn-cs"/>
              </a:rPr>
              <a:t>Course</a:t>
            </a:r>
            <a:r>
              <a:rPr kumimoji="0" lang="en-US" sz="2000" b="0" i="0" u="none" strike="noStrike" kern="1200" cap="none" spc="0" normalizeH="0" noProof="0" dirty="0">
                <a:ln>
                  <a:noFill/>
                </a:ln>
                <a:solidFill>
                  <a:schemeClr val="dk1"/>
                </a:solidFill>
                <a:effectLst/>
                <a:uLnTx/>
                <a:uFillTx/>
                <a:latin typeface="+mn-lt"/>
                <a:ea typeface="+mn-ea"/>
                <a:cs typeface="+mn-cs"/>
              </a:rPr>
              <a:t> Outcome</a:t>
            </a:r>
            <a:endParaRPr kumimoji="0" lang="en-US" sz="2000" b="0" i="0" u="none" strike="noStrike" kern="1200" cap="none" spc="0" normalizeH="0" baseline="0" noProof="0" dirty="0">
              <a:ln>
                <a:noFill/>
              </a:ln>
              <a:solidFill>
                <a:schemeClr val="dk1"/>
              </a:solidFill>
              <a:effectLst/>
              <a:uLnTx/>
              <a:uFillTx/>
              <a:latin typeface="+mn-lt"/>
              <a:ea typeface="+mn-ea"/>
              <a:cs typeface="+mn-cs"/>
            </a:endParaRPr>
          </a:p>
        </p:txBody>
      </p:sp>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graphicFrame>
        <p:nvGraphicFramePr>
          <p:cNvPr id="2" name="Table 1">
            <a:extLst>
              <a:ext uri="{FF2B5EF4-FFF2-40B4-BE49-F238E27FC236}">
                <a16:creationId xmlns:a16="http://schemas.microsoft.com/office/drawing/2014/main" id="{859ED1B4-96F5-7525-5663-985235D21DA9}"/>
              </a:ext>
            </a:extLst>
          </p:cNvPr>
          <p:cNvGraphicFramePr>
            <a:graphicFrameLocks noGrp="1"/>
          </p:cNvGraphicFramePr>
          <p:nvPr/>
        </p:nvGraphicFramePr>
        <p:xfrm>
          <a:off x="533400" y="1752599"/>
          <a:ext cx="8000999" cy="4478549"/>
        </p:xfrm>
        <a:graphic>
          <a:graphicData uri="http://schemas.openxmlformats.org/drawingml/2006/table">
            <a:tbl>
              <a:tblPr/>
              <a:tblGrid>
                <a:gridCol w="1066800">
                  <a:extLst>
                    <a:ext uri="{9D8B030D-6E8A-4147-A177-3AD203B41FA5}">
                      <a16:colId xmlns:a16="http://schemas.microsoft.com/office/drawing/2014/main" val="20000"/>
                    </a:ext>
                  </a:extLst>
                </a:gridCol>
                <a:gridCol w="5334000">
                  <a:extLst>
                    <a:ext uri="{9D8B030D-6E8A-4147-A177-3AD203B41FA5}">
                      <a16:colId xmlns:a16="http://schemas.microsoft.com/office/drawing/2014/main" val="20001"/>
                    </a:ext>
                  </a:extLst>
                </a:gridCol>
                <a:gridCol w="1600199">
                  <a:extLst>
                    <a:ext uri="{9D8B030D-6E8A-4147-A177-3AD203B41FA5}">
                      <a16:colId xmlns:a16="http://schemas.microsoft.com/office/drawing/2014/main" val="20002"/>
                    </a:ext>
                  </a:extLst>
                </a:gridCol>
              </a:tblGrid>
              <a:tr h="865233">
                <a:tc>
                  <a:txBody>
                    <a:bodyPr/>
                    <a:lstStyle/>
                    <a:p>
                      <a:pPr marL="0" marR="0" algn="ctr">
                        <a:lnSpc>
                          <a:spcPct val="115000"/>
                        </a:lnSpc>
                        <a:spcBef>
                          <a:spcPts val="0"/>
                        </a:spcBef>
                        <a:spcAft>
                          <a:spcPts val="0"/>
                        </a:spcAft>
                      </a:pPr>
                      <a:r>
                        <a:rPr lang="en-US" sz="1600" b="1" dirty="0">
                          <a:latin typeface="+mn-lt"/>
                          <a:ea typeface="Calibri"/>
                          <a:cs typeface="Mangal"/>
                        </a:rPr>
                        <a:t>Course Outcomes (CO)</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CO Description</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latin typeface="+mn-lt"/>
                          <a:ea typeface="Calibri"/>
                          <a:cs typeface="Mangal"/>
                        </a:rPr>
                        <a:t>Blooms’ Taxonomy</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804801">
                <a:tc>
                  <a:txBody>
                    <a:bodyPr/>
                    <a:lstStyle/>
                    <a:p>
                      <a:pPr marL="0" marR="0" algn="ctr">
                        <a:lnSpc>
                          <a:spcPct val="115000"/>
                        </a:lnSpc>
                        <a:spcBef>
                          <a:spcPts val="0"/>
                        </a:spcBef>
                        <a:spcAft>
                          <a:spcPts val="0"/>
                        </a:spcAft>
                      </a:pPr>
                      <a:r>
                        <a:rPr lang="en-US" sz="1600" b="1" dirty="0">
                          <a:latin typeface="+mn-lt"/>
                          <a:ea typeface="Calibri"/>
                          <a:cs typeface="Calibri"/>
                        </a:rPr>
                        <a:t>CO1</a:t>
                      </a:r>
                      <a:endParaRPr lang="en-US" sz="1600" b="1"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1800" kern="1200" dirty="0">
                          <a:solidFill>
                            <a:schemeClr val="tx1"/>
                          </a:solidFill>
                          <a:effectLst/>
                          <a:latin typeface="+mn-lt"/>
                          <a:ea typeface="+mn-ea"/>
                          <a:cs typeface="+mn-cs"/>
                        </a:rPr>
                        <a:t>Understanding utilization and implementation proper machine learning algorithm.</a:t>
                      </a:r>
                      <a:endParaRPr lang="en-US" sz="1600" b="1"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b="1" dirty="0">
                          <a:solidFill>
                            <a:srgbClr val="000000"/>
                          </a:solidFill>
                          <a:latin typeface="+mn-lt"/>
                          <a:ea typeface="Calibri"/>
                          <a:cs typeface="Mangal"/>
                        </a:rPr>
                        <a:t>K2</a:t>
                      </a:r>
                      <a:endParaRPr lang="en-US" sz="1600" b="1"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17795">
                <a:tc>
                  <a:txBody>
                    <a:bodyPr/>
                    <a:lstStyle/>
                    <a:p>
                      <a:pPr marL="0" marR="0" algn="ctr">
                        <a:lnSpc>
                          <a:spcPct val="115000"/>
                        </a:lnSpc>
                        <a:spcBef>
                          <a:spcPts val="0"/>
                        </a:spcBef>
                        <a:spcAft>
                          <a:spcPts val="0"/>
                        </a:spcAft>
                      </a:pPr>
                      <a:r>
                        <a:rPr lang="en-US" sz="1600" b="1">
                          <a:latin typeface="+mn-lt"/>
                          <a:ea typeface="Calibri"/>
                          <a:cs typeface="Calibri"/>
                        </a:rPr>
                        <a:t>CO2</a:t>
                      </a:r>
                      <a:endParaRPr lang="en-US" sz="160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1800" kern="1200" dirty="0">
                          <a:solidFill>
                            <a:schemeClr val="tx1"/>
                          </a:solidFill>
                          <a:effectLst/>
                          <a:latin typeface="+mn-lt"/>
                          <a:ea typeface="+mn-ea"/>
                          <a:cs typeface="+mn-cs"/>
                        </a:rPr>
                        <a:t>Understand the basic supervised machine learning algorithms.</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solidFill>
                            <a:srgbClr val="000000"/>
                          </a:solidFill>
                          <a:latin typeface="+mn-lt"/>
                          <a:ea typeface="Calibri"/>
                          <a:cs typeface="Mangal"/>
                        </a:rPr>
                        <a:t>K2</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645063">
                <a:tc>
                  <a:txBody>
                    <a:bodyPr/>
                    <a:lstStyle/>
                    <a:p>
                      <a:pPr marL="0" marR="0" algn="ctr">
                        <a:lnSpc>
                          <a:spcPct val="115000"/>
                        </a:lnSpc>
                        <a:spcBef>
                          <a:spcPts val="0"/>
                        </a:spcBef>
                        <a:spcAft>
                          <a:spcPts val="0"/>
                        </a:spcAft>
                      </a:pPr>
                      <a:r>
                        <a:rPr lang="en-US" sz="1600" b="1" dirty="0">
                          <a:latin typeface="+mn-lt"/>
                          <a:ea typeface="Calibri"/>
                          <a:cs typeface="Calibri"/>
                        </a:rPr>
                        <a:t>CO3</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1800" kern="1200" dirty="0">
                          <a:solidFill>
                            <a:schemeClr val="tx1"/>
                          </a:solidFill>
                          <a:effectLst/>
                          <a:latin typeface="+mn-lt"/>
                          <a:ea typeface="+mn-ea"/>
                          <a:cs typeface="+mn-cs"/>
                        </a:rPr>
                        <a:t>Understand the difference between supervise and unsupervised learning.</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solidFill>
                            <a:srgbClr val="000000"/>
                          </a:solidFill>
                          <a:latin typeface="+mn-lt"/>
                          <a:ea typeface="Calibri"/>
                          <a:cs typeface="Mangal"/>
                        </a:rPr>
                        <a:t>K2</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868915">
                <a:tc>
                  <a:txBody>
                    <a:bodyPr/>
                    <a:lstStyle/>
                    <a:p>
                      <a:pPr marL="0" marR="0" algn="ctr">
                        <a:lnSpc>
                          <a:spcPct val="115000"/>
                        </a:lnSpc>
                        <a:spcBef>
                          <a:spcPts val="0"/>
                        </a:spcBef>
                        <a:spcAft>
                          <a:spcPts val="0"/>
                        </a:spcAft>
                      </a:pPr>
                      <a:r>
                        <a:rPr lang="en-US" sz="1600" b="1">
                          <a:latin typeface="+mn-lt"/>
                          <a:ea typeface="Calibri"/>
                          <a:cs typeface="Calibri"/>
                        </a:rPr>
                        <a:t>CO4</a:t>
                      </a:r>
                      <a:endParaRPr lang="en-US" sz="160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defTabSz="914400" rtl="0" eaLnBrk="1" latinLnBrk="0" hangingPunct="1">
                        <a:lnSpc>
                          <a:spcPct val="115000"/>
                        </a:lnSpc>
                        <a:spcBef>
                          <a:spcPts val="0"/>
                        </a:spcBef>
                        <a:spcAft>
                          <a:spcPts val="0"/>
                        </a:spcAft>
                      </a:pPr>
                      <a:r>
                        <a:rPr lang="en-US" sz="1800" kern="1200" dirty="0">
                          <a:solidFill>
                            <a:schemeClr val="tx1"/>
                          </a:solidFill>
                          <a:effectLst/>
                          <a:latin typeface="+mn-lt"/>
                          <a:ea typeface="+mn-ea"/>
                          <a:cs typeface="+mn-cs"/>
                        </a:rPr>
                        <a:t>Understand algorithmic topics of machine learning and mathematically deep enough to introduce the required theory.</a:t>
                      </a:r>
                      <a:endParaRPr lang="en-IN" sz="1800" kern="1200" dirty="0">
                        <a:solidFill>
                          <a:schemeClr val="tx1"/>
                        </a:solidFill>
                        <a:effectLst/>
                        <a:latin typeface="+mn-lt"/>
                        <a:ea typeface="+mn-ea"/>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solidFill>
                            <a:srgbClr val="000000"/>
                          </a:solidFill>
                          <a:latin typeface="+mn-lt"/>
                          <a:ea typeface="Calibri"/>
                          <a:cs typeface="Mangal"/>
                        </a:rPr>
                        <a:t>K2</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17795">
                <a:tc>
                  <a:txBody>
                    <a:bodyPr/>
                    <a:lstStyle/>
                    <a:p>
                      <a:pPr marL="0" marR="0" algn="ctr">
                        <a:lnSpc>
                          <a:spcPct val="115000"/>
                        </a:lnSpc>
                        <a:spcBef>
                          <a:spcPts val="0"/>
                        </a:spcBef>
                        <a:spcAft>
                          <a:spcPts val="0"/>
                        </a:spcAft>
                      </a:pPr>
                      <a:r>
                        <a:rPr lang="en-US" sz="1600" b="1">
                          <a:latin typeface="+mn-lt"/>
                          <a:ea typeface="Calibri"/>
                          <a:cs typeface="Calibri"/>
                        </a:rPr>
                        <a:t>CO5</a:t>
                      </a:r>
                      <a:endParaRPr lang="en-US" sz="160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1800" kern="1200" dirty="0">
                          <a:solidFill>
                            <a:schemeClr val="tx1"/>
                          </a:solidFill>
                          <a:effectLst/>
                          <a:latin typeface="+mn-lt"/>
                          <a:ea typeface="+mn-ea"/>
                          <a:cs typeface="+mn-cs"/>
                        </a:rPr>
                        <a:t>Apply an appreciation for what is involved in learning from data.</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600" dirty="0">
                          <a:solidFill>
                            <a:srgbClr val="000000"/>
                          </a:solidFill>
                          <a:latin typeface="+mn-lt"/>
                          <a:ea typeface="Calibri"/>
                          <a:cs typeface="Mangal"/>
                        </a:rPr>
                        <a:t>K3</a:t>
                      </a:r>
                      <a:endParaRPr lang="en-US" sz="1600" dirty="0">
                        <a:latin typeface="+mn-lt"/>
                        <a:ea typeface="Calibri"/>
                        <a:cs typeface="Mangal"/>
                      </a:endParaRPr>
                    </a:p>
                  </a:txBody>
                  <a:tcPr marL="64622" marR="6462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3" name="TextBox 2">
            <a:extLst>
              <a:ext uri="{FF2B5EF4-FFF2-40B4-BE49-F238E27FC236}">
                <a16:creationId xmlns:a16="http://schemas.microsoft.com/office/drawing/2014/main" id="{D7539F12-0BC3-579B-CF9B-763394DE068F}"/>
              </a:ext>
            </a:extLst>
          </p:cNvPr>
          <p:cNvSpPr txBox="1"/>
          <p:nvPr/>
        </p:nvSpPr>
        <p:spPr>
          <a:xfrm>
            <a:off x="617835" y="976182"/>
            <a:ext cx="4938403" cy="646331"/>
          </a:xfrm>
          <a:prstGeom prst="rect">
            <a:avLst/>
          </a:prstGeom>
          <a:noFill/>
        </p:spPr>
        <p:txBody>
          <a:bodyPr wrap="none" rtlCol="0">
            <a:spAutoFit/>
          </a:bodyPr>
          <a:lstStyle/>
          <a:p>
            <a:r>
              <a:rPr kumimoji="0" lang="en-US" sz="1800" i="0" u="none" strike="noStrike" cap="none" normalizeH="0" baseline="0" dirty="0">
                <a:ln>
                  <a:noFill/>
                </a:ln>
                <a:solidFill>
                  <a:schemeClr val="tx1"/>
                </a:solidFill>
                <a:effectLst/>
                <a:ea typeface="Calibri" pitchFamily="34" charset="0"/>
                <a:cs typeface="Times New Roman" pitchFamily="18" charset="0"/>
              </a:rPr>
              <a:t>At the end of the semester, student will be able to:</a:t>
            </a:r>
            <a:endParaRPr kumimoji="0" lang="en-US" sz="1800" i="0" u="none" strike="noStrike" cap="none" normalizeH="0" baseline="0" dirty="0">
              <a:ln>
                <a:noFill/>
              </a:ln>
              <a:solidFill>
                <a:schemeClr val="tx1"/>
              </a:solidFill>
              <a:effectLst/>
              <a:cs typeface="Arial" pitchFamily="34" charset="0"/>
            </a:endParaRPr>
          </a:p>
          <a:p>
            <a:endParaRPr lang="en-US" dirty="0"/>
          </a:p>
        </p:txBody>
      </p:sp>
    </p:spTree>
    <p:extLst>
      <p:ext uri="{BB962C8B-B14F-4D97-AF65-F5344CB8AC3E}">
        <p14:creationId xmlns:p14="http://schemas.microsoft.com/office/powerpoint/2010/main" val="105693948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348927" y="0"/>
            <a:ext cx="5839519"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800" b="1" dirty="0"/>
              <a:t>Assignment 1: </a:t>
            </a:r>
          </a:p>
        </p:txBody>
      </p:sp>
      <p:sp>
        <p:nvSpPr>
          <p:cNvPr id="9" name="Content Placeholder 8"/>
          <p:cNvSpPr>
            <a:spLocks noGrp="1"/>
          </p:cNvSpPr>
          <p:nvPr>
            <p:ph idx="1"/>
          </p:nvPr>
        </p:nvSpPr>
        <p:spPr>
          <a:xfrm>
            <a:off x="723900" y="609601"/>
            <a:ext cx="8229600" cy="5867399"/>
          </a:xfrm>
        </p:spPr>
        <p:txBody>
          <a:bodyPr>
            <a:normAutofit/>
          </a:bodyPr>
          <a:lstStyle/>
          <a:p>
            <a:pPr marL="355600">
              <a:lnSpc>
                <a:spcPct val="150000"/>
              </a:lnSpc>
              <a:spcBef>
                <a:spcPts val="95"/>
              </a:spcBef>
              <a:buClr>
                <a:schemeClr val="tx1"/>
              </a:buClr>
              <a:buSzPct val="93181"/>
              <a:tabLst>
                <a:tab pos="286385" algn="l"/>
                <a:tab pos="287020" algn="l"/>
              </a:tabLst>
            </a:pPr>
            <a:endParaRPr lang="en-US" sz="1400" dirty="0">
              <a:effectLst/>
              <a:latin typeface="Arial" panose="020B0604020202020204" pitchFamily="34" charset="0"/>
            </a:endParaRPr>
          </a:p>
          <a:p>
            <a:pPr marL="287020" indent="-274320">
              <a:lnSpc>
                <a:spcPct val="150000"/>
              </a:lnSpc>
              <a:spcBef>
                <a:spcPts val="95"/>
              </a:spcBef>
              <a:buClr>
                <a:schemeClr val="tx1"/>
              </a:buClr>
              <a:buSzPct val="93181"/>
              <a:tabLst>
                <a:tab pos="286385" algn="l"/>
                <a:tab pos="287020" algn="l"/>
              </a:tabLst>
            </a:pPr>
            <a:endParaRPr lang="en-US" sz="2200" dirty="0"/>
          </a:p>
          <a:p>
            <a:pPr marL="287020" indent="-274320">
              <a:lnSpc>
                <a:spcPct val="150000"/>
              </a:lnSpc>
              <a:spcBef>
                <a:spcPts val="95"/>
              </a:spcBef>
              <a:buClr>
                <a:schemeClr val="tx1"/>
              </a:buClr>
              <a:buSzPct val="93181"/>
              <a:tabLst>
                <a:tab pos="286385" algn="l"/>
                <a:tab pos="287020" algn="l"/>
              </a:tabLst>
            </a:pPr>
            <a:endParaRPr lang="en-US" sz="2200" dirty="0"/>
          </a:p>
        </p:txBody>
      </p:sp>
      <p:sp>
        <p:nvSpPr>
          <p:cNvPr id="20" name="TextBox 19">
            <a:extLst>
              <a:ext uri="{FF2B5EF4-FFF2-40B4-BE49-F238E27FC236}">
                <a16:creationId xmlns:a16="http://schemas.microsoft.com/office/drawing/2014/main" id="{765C1F2F-18D9-4855-F494-E24BDDCE5981}"/>
              </a:ext>
            </a:extLst>
          </p:cNvPr>
          <p:cNvSpPr txBox="1"/>
          <p:nvPr/>
        </p:nvSpPr>
        <p:spPr>
          <a:xfrm>
            <a:off x="452919" y="1170301"/>
            <a:ext cx="8229600" cy="4524315"/>
          </a:xfrm>
          <a:prstGeom prst="rect">
            <a:avLst/>
          </a:prstGeom>
          <a:noFill/>
        </p:spPr>
        <p:txBody>
          <a:bodyPr wrap="square">
            <a:spAutoFit/>
          </a:bodyPr>
          <a:lstStyle/>
          <a:p>
            <a:r>
              <a:rPr lang="en-US" dirty="0"/>
              <a:t>Q1: Define what is Clustering?</a:t>
            </a:r>
          </a:p>
          <a:p>
            <a:r>
              <a:rPr lang="en-US" dirty="0"/>
              <a:t>  </a:t>
            </a:r>
          </a:p>
          <a:p>
            <a:r>
              <a:rPr lang="en-US" dirty="0"/>
              <a:t>Q2: What is Similarity-based Clustering?</a:t>
            </a:r>
          </a:p>
          <a:p>
            <a:r>
              <a:rPr lang="en-US" dirty="0"/>
              <a:t>  </a:t>
            </a:r>
          </a:p>
          <a:p>
            <a:r>
              <a:rPr lang="en-US" dirty="0"/>
              <a:t>Q3: Give examples of using Clustering to solve real-life problems</a:t>
            </a:r>
          </a:p>
          <a:p>
            <a:r>
              <a:rPr lang="en-US" dirty="0"/>
              <a:t>  </a:t>
            </a:r>
          </a:p>
          <a:p>
            <a:r>
              <a:rPr lang="en-US" dirty="0"/>
              <a:t>Q4: What is Mean-Shift Clustering?</a:t>
            </a:r>
          </a:p>
          <a:p>
            <a:r>
              <a:rPr lang="en-US" dirty="0"/>
              <a:t>  </a:t>
            </a:r>
          </a:p>
          <a:p>
            <a:r>
              <a:rPr lang="en-US" dirty="0"/>
              <a:t>Q5: What are Self-Organizing Maps?</a:t>
            </a:r>
          </a:p>
          <a:p>
            <a:r>
              <a:rPr lang="en-US" dirty="0"/>
              <a:t>Q6: Why do you need to perform Significance Testing in Clustering?</a:t>
            </a:r>
          </a:p>
          <a:p>
            <a:r>
              <a:rPr lang="en-US" dirty="0"/>
              <a:t>  </a:t>
            </a:r>
          </a:p>
          <a:p>
            <a:r>
              <a:rPr lang="en-US" dirty="0"/>
              <a:t>Q7: What is the difference between a Multiclass problem and a Multilabel problem?</a:t>
            </a:r>
          </a:p>
          <a:p>
            <a:r>
              <a:rPr lang="en-US" dirty="0"/>
              <a:t>Q8: What is the Jaccard Index?</a:t>
            </a:r>
          </a:p>
          <a:p>
            <a:r>
              <a:rPr lang="en-US" dirty="0"/>
              <a:t>Q9: What is the difference between the two types of Hierarchical Clustering?</a:t>
            </a:r>
          </a:p>
          <a:p>
            <a:r>
              <a:rPr lang="en-US" dirty="0"/>
              <a:t>Q10: While performing K-Means Clustering, how do you determine the value of K?</a:t>
            </a:r>
          </a:p>
          <a:p>
            <a:r>
              <a:rPr lang="en-US" dirty="0"/>
              <a:t> </a:t>
            </a:r>
            <a:endParaRPr lang="en-IN" dirty="0"/>
          </a:p>
        </p:txBody>
      </p:sp>
      <p:sp>
        <p:nvSpPr>
          <p:cNvPr id="5" name="Date Placeholder 4">
            <a:extLst>
              <a:ext uri="{FF2B5EF4-FFF2-40B4-BE49-F238E27FC236}">
                <a16:creationId xmlns:a16="http://schemas.microsoft.com/office/drawing/2014/main" id="{D0711B72-225C-468F-4E12-7544156F5C24}"/>
              </a:ext>
            </a:extLst>
          </p:cNvPr>
          <p:cNvSpPr>
            <a:spLocks noGrp="1"/>
          </p:cNvSpPr>
          <p:nvPr>
            <p:ph type="dt" sz="half" idx="10"/>
          </p:nvPr>
        </p:nvSpPr>
        <p:spPr/>
        <p:txBody>
          <a:bodyPr/>
          <a:lstStyle/>
          <a:p>
            <a:fld id="{BD796EA1-7B65-014D-80BC-19BF6F845D5A}" type="datetime1">
              <a:rPr lang="en-IN" smtClean="0"/>
              <a:t>01/07/24</a:t>
            </a:fld>
            <a:endParaRPr lang="en-US"/>
          </a:p>
        </p:txBody>
      </p:sp>
      <p:sp>
        <p:nvSpPr>
          <p:cNvPr id="6" name="Footer Placeholder 5">
            <a:extLst>
              <a:ext uri="{FF2B5EF4-FFF2-40B4-BE49-F238E27FC236}">
                <a16:creationId xmlns:a16="http://schemas.microsoft.com/office/drawing/2014/main" id="{9E96550B-B365-CC73-ECFA-AD373550CC0F}"/>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8AF1809F-5064-E465-6636-2B111F24AEB0}"/>
              </a:ext>
            </a:extLst>
          </p:cNvPr>
          <p:cNvSpPr>
            <a:spLocks noGrp="1"/>
          </p:cNvSpPr>
          <p:nvPr>
            <p:ph type="sldNum" sz="quarter" idx="12"/>
          </p:nvPr>
        </p:nvSpPr>
        <p:spPr/>
        <p:txBody>
          <a:bodyPr/>
          <a:lstStyle/>
          <a:p>
            <a:fld id="{B6F15528-21DE-4FAA-801E-634DDDAF4B2B}" type="slidenum">
              <a:rPr lang="en-US" smtClean="0"/>
              <a:pPr/>
              <a:t>80</a:t>
            </a:fld>
            <a:endParaRPr lang="en-US"/>
          </a:p>
        </p:txBody>
      </p:sp>
    </p:spTree>
    <p:extLst>
      <p:ext uri="{BB962C8B-B14F-4D97-AF65-F5344CB8AC3E}">
        <p14:creationId xmlns:p14="http://schemas.microsoft.com/office/powerpoint/2010/main" val="153516205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5800" y="1676400"/>
            <a:ext cx="7696200" cy="738664"/>
          </a:xfrm>
          <a:prstGeom prst="rect">
            <a:avLst/>
          </a:prstGeom>
        </p:spPr>
        <p:txBody>
          <a:bodyPr wrap="square">
            <a:spAutoFit/>
          </a:bodyPr>
          <a:lstStyle/>
          <a:p>
            <a:br>
              <a:rPr lang="en-US" sz="2400" dirty="0"/>
            </a:br>
            <a:endParaRPr lang="en-US" dirty="0"/>
          </a:p>
        </p:txBody>
      </p:sp>
      <p:sp>
        <p:nvSpPr>
          <p:cNvPr id="7" name="Title 1"/>
          <p:cNvSpPr txBox="1">
            <a:spLocks/>
          </p:cNvSpPr>
          <p:nvPr/>
        </p:nvSpPr>
        <p:spPr>
          <a:xfrm>
            <a:off x="2338039" y="94749"/>
            <a:ext cx="5839520"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dirty="0"/>
              <a:t>Daily Quiz</a:t>
            </a:r>
            <a:endParaRPr lang="en-US" sz="3000" dirty="0"/>
          </a:p>
        </p:txBody>
      </p:sp>
      <p:sp>
        <p:nvSpPr>
          <p:cNvPr id="11" name="TextBox 10">
            <a:extLst>
              <a:ext uri="{FF2B5EF4-FFF2-40B4-BE49-F238E27FC236}">
                <a16:creationId xmlns:a16="http://schemas.microsoft.com/office/drawing/2014/main" id="{E2C3B301-A7CB-2F76-694A-D751E9AEB37A}"/>
              </a:ext>
            </a:extLst>
          </p:cNvPr>
          <p:cNvSpPr txBox="1"/>
          <p:nvPr/>
        </p:nvSpPr>
        <p:spPr>
          <a:xfrm>
            <a:off x="1066800" y="1491734"/>
            <a:ext cx="7848600" cy="4893647"/>
          </a:xfrm>
          <a:prstGeom prst="rect">
            <a:avLst/>
          </a:prstGeom>
          <a:noFill/>
        </p:spPr>
        <p:txBody>
          <a:bodyPr wrap="square">
            <a:spAutoFit/>
          </a:bodyPr>
          <a:lstStyle/>
          <a:p>
            <a:pPr marL="342900" indent="-342900">
              <a:buFont typeface="Arial" panose="020B0604020202020204" pitchFamily="34" charset="0"/>
              <a:buChar char="•"/>
            </a:pPr>
            <a:r>
              <a:rPr lang="en-IN" sz="2400" b="1" dirty="0"/>
              <a:t>What is K-means clustering?</a:t>
            </a:r>
          </a:p>
          <a:p>
            <a:pPr marL="342900" indent="-342900">
              <a:buFont typeface="Arial" panose="020B0604020202020204" pitchFamily="34" charset="0"/>
              <a:buChar char="•"/>
            </a:pPr>
            <a:r>
              <a:rPr lang="en-US" sz="2400" b="1" dirty="0"/>
              <a:t>How does K-means clustering work?</a:t>
            </a:r>
          </a:p>
          <a:p>
            <a:pPr marL="342900" indent="-342900">
              <a:buFont typeface="Arial" panose="020B0604020202020204" pitchFamily="34" charset="0"/>
              <a:buChar char="•"/>
            </a:pPr>
            <a:r>
              <a:rPr lang="en-US" sz="2400" b="1" dirty="0"/>
              <a:t>Why is K-means clustering important?</a:t>
            </a:r>
          </a:p>
          <a:p>
            <a:pPr marL="342900" indent="-342900">
              <a:buFont typeface="Arial" panose="020B0604020202020204" pitchFamily="34" charset="0"/>
              <a:buChar char="•"/>
            </a:pPr>
            <a:r>
              <a:rPr lang="en-US" sz="2400" b="1" dirty="0"/>
              <a:t>What is the core idea of K-means algorithm?</a:t>
            </a:r>
          </a:p>
          <a:p>
            <a:pPr marL="342900" indent="-342900">
              <a:buFont typeface="Arial" panose="020B0604020202020204" pitchFamily="34" charset="0"/>
              <a:buChar char="•"/>
            </a:pPr>
            <a:r>
              <a:rPr lang="en-US" sz="2400" b="1" dirty="0"/>
              <a:t>How does the K-means algorithm work?</a:t>
            </a:r>
          </a:p>
          <a:p>
            <a:pPr marL="342900" indent="-342900">
              <a:buFont typeface="Arial" panose="020B0604020202020204" pitchFamily="34" charset="0"/>
              <a:buChar char="•"/>
            </a:pPr>
            <a:r>
              <a:rPr lang="en-US" sz="2400" b="1" dirty="0"/>
              <a:t>What assumptions are used for K-means?</a:t>
            </a:r>
          </a:p>
          <a:p>
            <a:pPr marL="342900" indent="-342900">
              <a:buFont typeface="Arial" panose="020B0604020202020204" pitchFamily="34" charset="0"/>
              <a:buChar char="•"/>
            </a:pPr>
            <a:r>
              <a:rPr lang="en-US" sz="2400" b="1" dirty="0"/>
              <a:t>Is K-means supervised or unsupervised learning?</a:t>
            </a:r>
          </a:p>
          <a:p>
            <a:endParaRPr lang="en-IN" b="1" dirty="0"/>
          </a:p>
          <a:p>
            <a:endParaRPr lang="en-IN" b="1" dirty="0"/>
          </a:p>
          <a:p>
            <a:endParaRPr lang="en-IN" b="1" dirty="0"/>
          </a:p>
          <a:p>
            <a:endParaRPr lang="en-IN" b="1" dirty="0"/>
          </a:p>
          <a:p>
            <a:endParaRPr lang="en-IN" b="1" dirty="0"/>
          </a:p>
          <a:p>
            <a:endParaRPr lang="en-IN" b="1" dirty="0"/>
          </a:p>
          <a:p>
            <a:endParaRPr lang="en-IN" b="1" dirty="0"/>
          </a:p>
          <a:p>
            <a:endParaRPr lang="en-IN" b="1" dirty="0"/>
          </a:p>
        </p:txBody>
      </p:sp>
      <p:sp>
        <p:nvSpPr>
          <p:cNvPr id="6" name="Date Placeholder 5">
            <a:extLst>
              <a:ext uri="{FF2B5EF4-FFF2-40B4-BE49-F238E27FC236}">
                <a16:creationId xmlns:a16="http://schemas.microsoft.com/office/drawing/2014/main" id="{1BC9AD7D-B095-959D-2FAE-4BFFD1E6C32E}"/>
              </a:ext>
            </a:extLst>
          </p:cNvPr>
          <p:cNvSpPr>
            <a:spLocks noGrp="1"/>
          </p:cNvSpPr>
          <p:nvPr>
            <p:ph type="dt" sz="half" idx="10"/>
          </p:nvPr>
        </p:nvSpPr>
        <p:spPr/>
        <p:txBody>
          <a:bodyPr/>
          <a:lstStyle/>
          <a:p>
            <a:fld id="{8BD1BA05-057D-F148-A951-9C11435D57E7}" type="datetime1">
              <a:rPr lang="en-IN" smtClean="0"/>
              <a:t>01/07/24</a:t>
            </a:fld>
            <a:endParaRPr lang="en-US"/>
          </a:p>
        </p:txBody>
      </p:sp>
      <p:sp>
        <p:nvSpPr>
          <p:cNvPr id="8" name="Footer Placeholder 7">
            <a:extLst>
              <a:ext uri="{FF2B5EF4-FFF2-40B4-BE49-F238E27FC236}">
                <a16:creationId xmlns:a16="http://schemas.microsoft.com/office/drawing/2014/main" id="{2646AA96-8E0F-CAAF-D286-30BEEDD7779C}"/>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FEBEE558-6FB1-2165-5391-345AE1C65D76}"/>
              </a:ext>
            </a:extLst>
          </p:cNvPr>
          <p:cNvSpPr>
            <a:spLocks noGrp="1"/>
          </p:cNvSpPr>
          <p:nvPr>
            <p:ph type="sldNum" sz="quarter" idx="12"/>
          </p:nvPr>
        </p:nvSpPr>
        <p:spPr/>
        <p:txBody>
          <a:bodyPr/>
          <a:lstStyle/>
          <a:p>
            <a:fld id="{B6F15528-21DE-4FAA-801E-634DDDAF4B2B}" type="slidenum">
              <a:rPr lang="en-US" smtClean="0"/>
              <a:pPr/>
              <a:t>81</a:t>
            </a:fld>
            <a:endParaRPr lang="en-US"/>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3" y="94749"/>
            <a:ext cx="6423472"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dirty="0"/>
              <a:t>Glossary Questions </a:t>
            </a:r>
            <a:endParaRPr lang="en-US" sz="3000" dirty="0"/>
          </a:p>
        </p:txBody>
      </p:sp>
      <p:sp>
        <p:nvSpPr>
          <p:cNvPr id="2" name="Rectangle 1">
            <a:extLst>
              <a:ext uri="{FF2B5EF4-FFF2-40B4-BE49-F238E27FC236}">
                <a16:creationId xmlns:a16="http://schemas.microsoft.com/office/drawing/2014/main" id="{5DCF686E-48F1-FD9C-AD82-421A95D81886}"/>
              </a:ext>
            </a:extLst>
          </p:cNvPr>
          <p:cNvSpPr>
            <a:spLocks noChangeArrowheads="1"/>
          </p:cNvSpPr>
          <p:nvPr/>
        </p:nvSpPr>
        <p:spPr bwMode="auto">
          <a:xfrm>
            <a:off x="685799" y="1346538"/>
            <a:ext cx="796834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1._______is basically a type of unsupervised learning method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 Unsupervised learning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B) clustering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C) semi supervised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D) classification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ANSWER= B) clustering </a:t>
            </a:r>
          </a:p>
        </p:txBody>
      </p:sp>
      <p:sp>
        <p:nvSpPr>
          <p:cNvPr id="3" name="Rectangle 2">
            <a:extLst>
              <a:ext uri="{FF2B5EF4-FFF2-40B4-BE49-F238E27FC236}">
                <a16:creationId xmlns:a16="http://schemas.microsoft.com/office/drawing/2014/main" id="{D3B48B78-39AA-FE77-300C-A942216FAC07}"/>
              </a:ext>
            </a:extLst>
          </p:cNvPr>
          <p:cNvSpPr>
            <a:spLocks noChangeArrowheads="1"/>
          </p:cNvSpPr>
          <p:nvPr/>
        </p:nvSpPr>
        <p:spPr bwMode="auto">
          <a:xfrm>
            <a:off x="669471" y="3551473"/>
            <a:ext cx="7293428"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2._______is the task of dividing the population or data points into a number of groups.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 Unsupervised learning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B) clustering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C) semi supervised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D) classification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ANSWER= B) clustering </a:t>
            </a:r>
          </a:p>
        </p:txBody>
      </p:sp>
      <p:sp>
        <p:nvSpPr>
          <p:cNvPr id="8" name="Date Placeholder 7">
            <a:extLst>
              <a:ext uri="{FF2B5EF4-FFF2-40B4-BE49-F238E27FC236}">
                <a16:creationId xmlns:a16="http://schemas.microsoft.com/office/drawing/2014/main" id="{F12746D4-F581-61C3-FBD0-F101D093FBBA}"/>
              </a:ext>
            </a:extLst>
          </p:cNvPr>
          <p:cNvSpPr>
            <a:spLocks noGrp="1"/>
          </p:cNvSpPr>
          <p:nvPr>
            <p:ph type="dt" sz="half" idx="10"/>
          </p:nvPr>
        </p:nvSpPr>
        <p:spPr/>
        <p:txBody>
          <a:bodyPr/>
          <a:lstStyle/>
          <a:p>
            <a:fld id="{A8EDBEEF-514B-3D4C-B75E-7549F8233AA6}" type="datetime1">
              <a:rPr lang="en-IN" smtClean="0"/>
              <a:t>01/07/24</a:t>
            </a:fld>
            <a:endParaRPr lang="en-US"/>
          </a:p>
        </p:txBody>
      </p:sp>
      <p:sp>
        <p:nvSpPr>
          <p:cNvPr id="9" name="Footer Placeholder 8">
            <a:extLst>
              <a:ext uri="{FF2B5EF4-FFF2-40B4-BE49-F238E27FC236}">
                <a16:creationId xmlns:a16="http://schemas.microsoft.com/office/drawing/2014/main" id="{7678C5CE-1426-F510-1FB6-BE00EAF07A2D}"/>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220E4AC2-FBC1-A350-E595-F500D3E0507E}"/>
              </a:ext>
            </a:extLst>
          </p:cNvPr>
          <p:cNvSpPr>
            <a:spLocks noGrp="1"/>
          </p:cNvSpPr>
          <p:nvPr>
            <p:ph type="sldNum" sz="quarter" idx="12"/>
          </p:nvPr>
        </p:nvSpPr>
        <p:spPr/>
        <p:txBody>
          <a:bodyPr/>
          <a:lstStyle/>
          <a:p>
            <a:fld id="{B6F15528-21DE-4FAA-801E-634DDDAF4B2B}" type="slidenum">
              <a:rPr lang="en-US" smtClean="0"/>
              <a:pPr/>
              <a:t>82</a:t>
            </a:fld>
            <a:endParaRPr lang="en-US"/>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3" y="94749"/>
            <a:ext cx="6423472"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dirty="0"/>
              <a:t>Glossary Questions </a:t>
            </a:r>
            <a:endParaRPr lang="en-US" sz="3000" dirty="0"/>
          </a:p>
        </p:txBody>
      </p:sp>
      <p:sp>
        <p:nvSpPr>
          <p:cNvPr id="2" name="Rectangle 1">
            <a:extLst>
              <a:ext uri="{FF2B5EF4-FFF2-40B4-BE49-F238E27FC236}">
                <a16:creationId xmlns:a16="http://schemas.microsoft.com/office/drawing/2014/main" id="{4CFC71A8-1172-FEEB-3C61-A6D2ED43ABBC}"/>
              </a:ext>
            </a:extLst>
          </p:cNvPr>
          <p:cNvSpPr>
            <a:spLocks noChangeArrowheads="1"/>
          </p:cNvSpPr>
          <p:nvPr/>
        </p:nvSpPr>
        <p:spPr bwMode="auto">
          <a:xfrm>
            <a:off x="464906" y="1237678"/>
            <a:ext cx="8211008"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3.Which of the following is not clustering method?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 Density-Based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B) Hierarchical Based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C) Grid-based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D) Project Based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ANSWER= D) Project Based </a:t>
            </a:r>
          </a:p>
        </p:txBody>
      </p:sp>
      <p:sp>
        <p:nvSpPr>
          <p:cNvPr id="3" name="Rectangle 2">
            <a:extLst>
              <a:ext uri="{FF2B5EF4-FFF2-40B4-BE49-F238E27FC236}">
                <a16:creationId xmlns:a16="http://schemas.microsoft.com/office/drawing/2014/main" id="{86DDE4D4-8D5A-CD8A-E824-4A2B613A0777}"/>
              </a:ext>
            </a:extLst>
          </p:cNvPr>
          <p:cNvSpPr>
            <a:spLocks noChangeArrowheads="1"/>
          </p:cNvSpPr>
          <p:nvPr/>
        </p:nvSpPr>
        <p:spPr bwMode="auto">
          <a:xfrm>
            <a:off x="548429" y="3557397"/>
            <a:ext cx="7920584" cy="2350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4.__________consider the clusters as the dense region having some similarity and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different from the lower dense region of the space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 Density-Based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B) Hierarchical Based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C) Grid-based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D) None of these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ANSWER= A) Density-</a:t>
            </a:r>
            <a:r>
              <a:rPr kumimoji="0" lang="en-US" altLang="en-US" sz="1800" b="0" i="0" u="none" strike="noStrike" cap="none" normalizeH="0" baseline="0" dirty="0" err="1">
                <a:ln>
                  <a:noFill/>
                </a:ln>
                <a:solidFill>
                  <a:schemeClr val="tx1"/>
                </a:solidFill>
                <a:effectLst/>
                <a:latin typeface="Arial" panose="020B0604020202020204" pitchFamily="34" charset="0"/>
              </a:rPr>
              <a:t>Basedd</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sp>
        <p:nvSpPr>
          <p:cNvPr id="8" name="Date Placeholder 7">
            <a:extLst>
              <a:ext uri="{FF2B5EF4-FFF2-40B4-BE49-F238E27FC236}">
                <a16:creationId xmlns:a16="http://schemas.microsoft.com/office/drawing/2014/main" id="{B92A2312-B54A-F8C2-6E01-47B1FE563813}"/>
              </a:ext>
            </a:extLst>
          </p:cNvPr>
          <p:cNvSpPr>
            <a:spLocks noGrp="1"/>
          </p:cNvSpPr>
          <p:nvPr>
            <p:ph type="dt" sz="half" idx="10"/>
          </p:nvPr>
        </p:nvSpPr>
        <p:spPr/>
        <p:txBody>
          <a:bodyPr/>
          <a:lstStyle/>
          <a:p>
            <a:fld id="{3B46566C-2BC9-764B-8F65-0AB37380E0F5}" type="datetime1">
              <a:rPr lang="en-IN" smtClean="0"/>
              <a:t>01/07/24</a:t>
            </a:fld>
            <a:endParaRPr lang="en-US"/>
          </a:p>
        </p:txBody>
      </p:sp>
      <p:sp>
        <p:nvSpPr>
          <p:cNvPr id="9" name="Footer Placeholder 8">
            <a:extLst>
              <a:ext uri="{FF2B5EF4-FFF2-40B4-BE49-F238E27FC236}">
                <a16:creationId xmlns:a16="http://schemas.microsoft.com/office/drawing/2014/main" id="{089C77B8-8066-D8AE-10CC-5C352156B601}"/>
              </a:ext>
            </a:extLst>
          </p:cNvPr>
          <p:cNvSpPr>
            <a:spLocks noGrp="1"/>
          </p:cNvSpPr>
          <p:nvPr>
            <p:ph type="ftr" sz="quarter" idx="11"/>
          </p:nvPr>
        </p:nvSpPr>
        <p:spPr/>
        <p:txBody>
          <a:bodyPr/>
          <a:lstStyle/>
          <a:p>
            <a:r>
              <a:rPr lang="en-US"/>
              <a:t>Unit 3</a:t>
            </a:r>
          </a:p>
        </p:txBody>
      </p:sp>
      <p:sp>
        <p:nvSpPr>
          <p:cNvPr id="10" name="Slide Number Placeholder 9">
            <a:extLst>
              <a:ext uri="{FF2B5EF4-FFF2-40B4-BE49-F238E27FC236}">
                <a16:creationId xmlns:a16="http://schemas.microsoft.com/office/drawing/2014/main" id="{8AF3CA1B-7829-9772-42D6-C229BAFDBA2D}"/>
              </a:ext>
            </a:extLst>
          </p:cNvPr>
          <p:cNvSpPr>
            <a:spLocks noGrp="1"/>
          </p:cNvSpPr>
          <p:nvPr>
            <p:ph type="sldNum" sz="quarter" idx="12"/>
          </p:nvPr>
        </p:nvSpPr>
        <p:spPr/>
        <p:txBody>
          <a:bodyPr/>
          <a:lstStyle/>
          <a:p>
            <a:fld id="{B6F15528-21DE-4FAA-801E-634DDDAF4B2B}" type="slidenum">
              <a:rPr lang="en-US" smtClean="0"/>
              <a:pPr/>
              <a:t>83</a:t>
            </a:fld>
            <a:endParaRPr lang="en-US"/>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3" y="173130"/>
            <a:ext cx="6423472" cy="391026"/>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dirty="0"/>
              <a:t>MCQ</a:t>
            </a:r>
            <a:endParaRPr lang="en-US" sz="3000" dirty="0"/>
          </a:p>
        </p:txBody>
      </p:sp>
      <p:sp>
        <p:nvSpPr>
          <p:cNvPr id="13" name="TextBox 12">
            <a:extLst>
              <a:ext uri="{FF2B5EF4-FFF2-40B4-BE49-F238E27FC236}">
                <a16:creationId xmlns:a16="http://schemas.microsoft.com/office/drawing/2014/main" id="{F32525C4-0C6F-1C7C-5AA6-4EB2444D77A2}"/>
              </a:ext>
            </a:extLst>
          </p:cNvPr>
          <p:cNvSpPr txBox="1"/>
          <p:nvPr/>
        </p:nvSpPr>
        <p:spPr>
          <a:xfrm>
            <a:off x="457200" y="1120676"/>
            <a:ext cx="8534400" cy="1754326"/>
          </a:xfrm>
          <a:prstGeom prst="rect">
            <a:avLst/>
          </a:prstGeom>
          <a:noFill/>
        </p:spPr>
        <p:txBody>
          <a:bodyPr wrap="square">
            <a:spAutoFit/>
          </a:bodyPr>
          <a:lstStyle/>
          <a:p>
            <a:r>
              <a:rPr lang="en-US" dirty="0"/>
              <a:t>1. Which of the following clustering type has characteristic shown in the below figure?</a:t>
            </a:r>
          </a:p>
          <a:p>
            <a:r>
              <a:rPr lang="en-US" dirty="0"/>
              <a:t>The clustering type has characteristic is hierarchical clustering groups data</a:t>
            </a:r>
          </a:p>
          <a:p>
            <a:r>
              <a:rPr lang="en-US" dirty="0"/>
              <a:t>a) Partitional</a:t>
            </a:r>
          </a:p>
          <a:p>
            <a:r>
              <a:rPr lang="en-US" dirty="0"/>
              <a:t>b) Hierarchical</a:t>
            </a:r>
          </a:p>
          <a:p>
            <a:r>
              <a:rPr lang="en-US" dirty="0"/>
              <a:t>c) Naive bayes</a:t>
            </a:r>
          </a:p>
          <a:p>
            <a:r>
              <a:rPr lang="en-US" dirty="0"/>
              <a:t>d) None of the mentioned</a:t>
            </a:r>
            <a:endParaRPr lang="en-IN" dirty="0"/>
          </a:p>
        </p:txBody>
      </p:sp>
      <p:sp>
        <p:nvSpPr>
          <p:cNvPr id="14" name="TextBox 13">
            <a:extLst>
              <a:ext uri="{FF2B5EF4-FFF2-40B4-BE49-F238E27FC236}">
                <a16:creationId xmlns:a16="http://schemas.microsoft.com/office/drawing/2014/main" id="{5106D77B-5C4A-7B2C-4596-0AFB25305709}"/>
              </a:ext>
            </a:extLst>
          </p:cNvPr>
          <p:cNvSpPr txBox="1"/>
          <p:nvPr/>
        </p:nvSpPr>
        <p:spPr>
          <a:xfrm>
            <a:off x="438364" y="3245665"/>
            <a:ext cx="8400836" cy="1477328"/>
          </a:xfrm>
          <a:prstGeom prst="rect">
            <a:avLst/>
          </a:prstGeom>
          <a:noFill/>
        </p:spPr>
        <p:txBody>
          <a:bodyPr wrap="square">
            <a:spAutoFit/>
          </a:bodyPr>
          <a:lstStyle/>
          <a:p>
            <a:r>
              <a:rPr lang="en-US" dirty="0"/>
              <a:t>2. Point out the correct statement.</a:t>
            </a:r>
            <a:br>
              <a:rPr lang="en-US" dirty="0"/>
            </a:br>
            <a:r>
              <a:rPr lang="en-US" dirty="0"/>
              <a:t>a) The choice of an appropriate metric will influence the shape of the clusters</a:t>
            </a:r>
            <a:br>
              <a:rPr lang="en-US" dirty="0"/>
            </a:br>
            <a:r>
              <a:rPr lang="en-US" dirty="0"/>
              <a:t>b) Hierarchical clustering is also called HCA</a:t>
            </a:r>
            <a:br>
              <a:rPr lang="en-US" dirty="0"/>
            </a:br>
            <a:r>
              <a:rPr lang="en-US" dirty="0"/>
              <a:t>c) In general, the merges and splits are determined in a greedy manner</a:t>
            </a:r>
            <a:br>
              <a:rPr lang="en-US" dirty="0"/>
            </a:br>
            <a:r>
              <a:rPr lang="en-US" dirty="0"/>
              <a:t>d) All of the mentioned</a:t>
            </a:r>
            <a:endParaRPr lang="en-IN" dirty="0"/>
          </a:p>
        </p:txBody>
      </p:sp>
      <p:sp>
        <p:nvSpPr>
          <p:cNvPr id="5" name="Date Placeholder 4">
            <a:extLst>
              <a:ext uri="{FF2B5EF4-FFF2-40B4-BE49-F238E27FC236}">
                <a16:creationId xmlns:a16="http://schemas.microsoft.com/office/drawing/2014/main" id="{649AFB91-FF40-5F92-D229-B4A7E76C3F4D}"/>
              </a:ext>
            </a:extLst>
          </p:cNvPr>
          <p:cNvSpPr>
            <a:spLocks noGrp="1"/>
          </p:cNvSpPr>
          <p:nvPr>
            <p:ph type="dt" sz="half" idx="10"/>
          </p:nvPr>
        </p:nvSpPr>
        <p:spPr/>
        <p:txBody>
          <a:bodyPr/>
          <a:lstStyle/>
          <a:p>
            <a:fld id="{D88FCF65-ECDD-1044-9C6F-3F15A8F2CCFD}" type="datetime1">
              <a:rPr lang="en-IN" smtClean="0"/>
              <a:t>01/07/24</a:t>
            </a:fld>
            <a:endParaRPr lang="en-US"/>
          </a:p>
        </p:txBody>
      </p:sp>
      <p:sp>
        <p:nvSpPr>
          <p:cNvPr id="6" name="Footer Placeholder 5">
            <a:extLst>
              <a:ext uri="{FF2B5EF4-FFF2-40B4-BE49-F238E27FC236}">
                <a16:creationId xmlns:a16="http://schemas.microsoft.com/office/drawing/2014/main" id="{03C75B8D-D2AA-DAE4-9B9C-6B0B602C783A}"/>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0D49CC39-3D0D-F0EC-BC4E-D091B44225F8}"/>
              </a:ext>
            </a:extLst>
          </p:cNvPr>
          <p:cNvSpPr>
            <a:spLocks noGrp="1"/>
          </p:cNvSpPr>
          <p:nvPr>
            <p:ph type="sldNum" sz="quarter" idx="12"/>
          </p:nvPr>
        </p:nvSpPr>
        <p:spPr/>
        <p:txBody>
          <a:bodyPr/>
          <a:lstStyle/>
          <a:p>
            <a:fld id="{B6F15528-21DE-4FAA-801E-634DDDAF4B2B}" type="slidenum">
              <a:rPr lang="en-US" smtClean="0"/>
              <a:pPr/>
              <a:t>84</a:t>
            </a:fld>
            <a:endParaRPr lang="en-US"/>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3" y="94749"/>
            <a:ext cx="6423472" cy="572502"/>
          </a:xfrm>
          <a:prstGeom prst="rect">
            <a:avLst/>
          </a:prstGeom>
          <a:noFill/>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dirty="0"/>
              <a:t>MCQ</a:t>
            </a:r>
            <a:endParaRPr lang="en-US" sz="3000" dirty="0"/>
          </a:p>
        </p:txBody>
      </p:sp>
      <p:sp>
        <p:nvSpPr>
          <p:cNvPr id="11" name="TextBox 10">
            <a:extLst>
              <a:ext uri="{FF2B5EF4-FFF2-40B4-BE49-F238E27FC236}">
                <a16:creationId xmlns:a16="http://schemas.microsoft.com/office/drawing/2014/main" id="{73ED54C0-99C0-2A38-4D26-ED4BB2946A87}"/>
              </a:ext>
            </a:extLst>
          </p:cNvPr>
          <p:cNvSpPr txBox="1"/>
          <p:nvPr/>
        </p:nvSpPr>
        <p:spPr>
          <a:xfrm>
            <a:off x="457200" y="1143000"/>
            <a:ext cx="8458200" cy="1477328"/>
          </a:xfrm>
          <a:prstGeom prst="rect">
            <a:avLst/>
          </a:prstGeom>
          <a:noFill/>
        </p:spPr>
        <p:txBody>
          <a:bodyPr wrap="square">
            <a:spAutoFit/>
          </a:bodyPr>
          <a:lstStyle/>
          <a:p>
            <a:r>
              <a:rPr lang="en-US" dirty="0"/>
              <a:t>3. Which of the following is finally produced by Hierarchical Clustering?</a:t>
            </a:r>
            <a:br>
              <a:rPr lang="en-US" dirty="0"/>
            </a:br>
            <a:r>
              <a:rPr lang="en-US" dirty="0"/>
              <a:t>a) final estimate of cluster centroids</a:t>
            </a:r>
            <a:br>
              <a:rPr lang="en-US" dirty="0"/>
            </a:br>
            <a:r>
              <a:rPr lang="en-US" dirty="0"/>
              <a:t>b) tree showing how close things are to each other</a:t>
            </a:r>
            <a:br>
              <a:rPr lang="en-US" dirty="0"/>
            </a:br>
            <a:r>
              <a:rPr lang="en-US" dirty="0"/>
              <a:t>c) assignment of each point to clusters</a:t>
            </a:r>
            <a:br>
              <a:rPr lang="en-US" dirty="0"/>
            </a:br>
            <a:r>
              <a:rPr lang="en-US" dirty="0"/>
              <a:t>d) all of the mentioned</a:t>
            </a:r>
            <a:endParaRPr lang="en-IN" dirty="0"/>
          </a:p>
        </p:txBody>
      </p:sp>
      <p:sp>
        <p:nvSpPr>
          <p:cNvPr id="12" name="TextBox 11">
            <a:extLst>
              <a:ext uri="{FF2B5EF4-FFF2-40B4-BE49-F238E27FC236}">
                <a16:creationId xmlns:a16="http://schemas.microsoft.com/office/drawing/2014/main" id="{BE7E3D05-1128-4B28-9D48-0792608B9509}"/>
              </a:ext>
            </a:extLst>
          </p:cNvPr>
          <p:cNvSpPr txBox="1"/>
          <p:nvPr/>
        </p:nvSpPr>
        <p:spPr>
          <a:xfrm>
            <a:off x="437508" y="3360510"/>
            <a:ext cx="8096892" cy="1477328"/>
          </a:xfrm>
          <a:prstGeom prst="rect">
            <a:avLst/>
          </a:prstGeom>
          <a:noFill/>
        </p:spPr>
        <p:txBody>
          <a:bodyPr wrap="square">
            <a:spAutoFit/>
          </a:bodyPr>
          <a:lstStyle/>
          <a:p>
            <a:r>
              <a:rPr lang="en-US" dirty="0"/>
              <a:t>4. Which of the following is required by K-means clustering?</a:t>
            </a:r>
            <a:br>
              <a:rPr lang="en-US" dirty="0"/>
            </a:br>
            <a:r>
              <a:rPr lang="en-US" dirty="0"/>
              <a:t>a) defined distance metric</a:t>
            </a:r>
            <a:br>
              <a:rPr lang="en-US" dirty="0"/>
            </a:br>
            <a:r>
              <a:rPr lang="en-US" dirty="0"/>
              <a:t>b) number of clusters</a:t>
            </a:r>
            <a:br>
              <a:rPr lang="en-US" dirty="0"/>
            </a:br>
            <a:r>
              <a:rPr lang="en-US" dirty="0"/>
              <a:t>c) initial guess as to cluster centroids</a:t>
            </a:r>
            <a:br>
              <a:rPr lang="en-US" dirty="0"/>
            </a:br>
            <a:r>
              <a:rPr lang="en-US" dirty="0"/>
              <a:t>d) all of the mentioned</a:t>
            </a:r>
            <a:endParaRPr lang="en-IN" dirty="0"/>
          </a:p>
        </p:txBody>
      </p:sp>
      <p:sp>
        <p:nvSpPr>
          <p:cNvPr id="5" name="Date Placeholder 4">
            <a:extLst>
              <a:ext uri="{FF2B5EF4-FFF2-40B4-BE49-F238E27FC236}">
                <a16:creationId xmlns:a16="http://schemas.microsoft.com/office/drawing/2014/main" id="{B766F518-BB69-8ABE-2990-5A027EC106CE}"/>
              </a:ext>
            </a:extLst>
          </p:cNvPr>
          <p:cNvSpPr>
            <a:spLocks noGrp="1"/>
          </p:cNvSpPr>
          <p:nvPr>
            <p:ph type="dt" sz="half" idx="10"/>
          </p:nvPr>
        </p:nvSpPr>
        <p:spPr/>
        <p:txBody>
          <a:bodyPr/>
          <a:lstStyle/>
          <a:p>
            <a:fld id="{2DE65516-47A6-424E-9722-BA65A4045111}" type="datetime1">
              <a:rPr lang="en-IN" smtClean="0"/>
              <a:t>01/07/24</a:t>
            </a:fld>
            <a:endParaRPr lang="en-US"/>
          </a:p>
        </p:txBody>
      </p:sp>
      <p:sp>
        <p:nvSpPr>
          <p:cNvPr id="6" name="Footer Placeholder 5">
            <a:extLst>
              <a:ext uri="{FF2B5EF4-FFF2-40B4-BE49-F238E27FC236}">
                <a16:creationId xmlns:a16="http://schemas.microsoft.com/office/drawing/2014/main" id="{74FBCF3A-EBFE-6AA0-5207-DF72D981EA60}"/>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1E7C6092-8994-35B6-A1F4-E3F97A95925D}"/>
              </a:ext>
            </a:extLst>
          </p:cNvPr>
          <p:cNvSpPr>
            <a:spLocks noGrp="1"/>
          </p:cNvSpPr>
          <p:nvPr>
            <p:ph type="sldNum" sz="quarter" idx="12"/>
          </p:nvPr>
        </p:nvSpPr>
        <p:spPr/>
        <p:txBody>
          <a:bodyPr/>
          <a:lstStyle/>
          <a:p>
            <a:fld id="{B6F15528-21DE-4FAA-801E-634DDDAF4B2B}" type="slidenum">
              <a:rPr lang="en-US" smtClean="0"/>
              <a:pPr/>
              <a:t>85</a:t>
            </a:fld>
            <a:endParaRPr lang="en-US"/>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338039" y="66124"/>
            <a:ext cx="5839520" cy="62975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dirty="0"/>
              <a:t>MCQ</a:t>
            </a:r>
            <a:endParaRPr lang="en-US" sz="3000" dirty="0"/>
          </a:p>
        </p:txBody>
      </p:sp>
      <p:sp>
        <p:nvSpPr>
          <p:cNvPr id="11" name="TextBox 10">
            <a:extLst>
              <a:ext uri="{FF2B5EF4-FFF2-40B4-BE49-F238E27FC236}">
                <a16:creationId xmlns:a16="http://schemas.microsoft.com/office/drawing/2014/main" id="{9EB0571D-F3FB-B043-03C0-C487CD719629}"/>
              </a:ext>
            </a:extLst>
          </p:cNvPr>
          <p:cNvSpPr txBox="1"/>
          <p:nvPr/>
        </p:nvSpPr>
        <p:spPr>
          <a:xfrm>
            <a:off x="1066800" y="1343183"/>
            <a:ext cx="6667927" cy="1477328"/>
          </a:xfrm>
          <a:prstGeom prst="rect">
            <a:avLst/>
          </a:prstGeom>
          <a:noFill/>
        </p:spPr>
        <p:txBody>
          <a:bodyPr wrap="square">
            <a:spAutoFit/>
          </a:bodyPr>
          <a:lstStyle/>
          <a:p>
            <a:r>
              <a:rPr lang="en-US" dirty="0"/>
              <a:t>5. Point out the wrong statement.</a:t>
            </a:r>
            <a:br>
              <a:rPr lang="en-US" dirty="0"/>
            </a:br>
            <a:r>
              <a:rPr lang="en-US" dirty="0"/>
              <a:t>a) k-means clustering is a method of vector quantization</a:t>
            </a:r>
            <a:br>
              <a:rPr lang="en-US" dirty="0"/>
            </a:br>
            <a:r>
              <a:rPr lang="en-US" dirty="0"/>
              <a:t>b) k-means clustering aims to partition n observations into k clusters</a:t>
            </a:r>
            <a:br>
              <a:rPr lang="en-US" dirty="0"/>
            </a:br>
            <a:r>
              <a:rPr lang="en-US" dirty="0"/>
              <a:t>c) k-nearest neighbor is same as k-means</a:t>
            </a:r>
            <a:br>
              <a:rPr lang="en-US" dirty="0"/>
            </a:br>
            <a:r>
              <a:rPr lang="en-US" dirty="0"/>
              <a:t>d) none of the mentioned</a:t>
            </a:r>
            <a:endParaRPr lang="en-IN" dirty="0"/>
          </a:p>
        </p:txBody>
      </p:sp>
      <p:sp>
        <p:nvSpPr>
          <p:cNvPr id="12" name="TextBox 11">
            <a:extLst>
              <a:ext uri="{FF2B5EF4-FFF2-40B4-BE49-F238E27FC236}">
                <a16:creationId xmlns:a16="http://schemas.microsoft.com/office/drawing/2014/main" id="{CB5387BA-3A69-E80C-4659-C5E9B9F31248}"/>
              </a:ext>
            </a:extLst>
          </p:cNvPr>
          <p:cNvSpPr txBox="1"/>
          <p:nvPr/>
        </p:nvSpPr>
        <p:spPr>
          <a:xfrm>
            <a:off x="1066800" y="3397413"/>
            <a:ext cx="7696200" cy="1477328"/>
          </a:xfrm>
          <a:prstGeom prst="rect">
            <a:avLst/>
          </a:prstGeom>
          <a:noFill/>
        </p:spPr>
        <p:txBody>
          <a:bodyPr wrap="square">
            <a:spAutoFit/>
          </a:bodyPr>
          <a:lstStyle/>
          <a:p>
            <a:r>
              <a:rPr lang="en-US" dirty="0"/>
              <a:t>6. Which of the following combination is incorrect?</a:t>
            </a:r>
            <a:br>
              <a:rPr lang="en-US" dirty="0"/>
            </a:br>
            <a:r>
              <a:rPr lang="en-US" dirty="0"/>
              <a:t>a) Continuous – </a:t>
            </a:r>
            <a:r>
              <a:rPr lang="en-US" dirty="0" err="1"/>
              <a:t>euclidean</a:t>
            </a:r>
            <a:r>
              <a:rPr lang="en-US" dirty="0"/>
              <a:t> distance</a:t>
            </a:r>
            <a:br>
              <a:rPr lang="en-US" dirty="0"/>
            </a:br>
            <a:r>
              <a:rPr lang="en-US" dirty="0"/>
              <a:t>b) Continuous – correlation similarity</a:t>
            </a:r>
            <a:br>
              <a:rPr lang="en-US" dirty="0"/>
            </a:br>
            <a:r>
              <a:rPr lang="en-US" dirty="0"/>
              <a:t>c) Binary – </a:t>
            </a:r>
            <a:r>
              <a:rPr lang="en-US" dirty="0" err="1"/>
              <a:t>manhattan</a:t>
            </a:r>
            <a:r>
              <a:rPr lang="en-US" dirty="0"/>
              <a:t> distance</a:t>
            </a:r>
            <a:br>
              <a:rPr lang="en-US" dirty="0"/>
            </a:br>
            <a:r>
              <a:rPr lang="en-US" dirty="0"/>
              <a:t>d) None of the mentioned</a:t>
            </a:r>
            <a:endParaRPr lang="en-IN" dirty="0"/>
          </a:p>
        </p:txBody>
      </p:sp>
      <p:sp>
        <p:nvSpPr>
          <p:cNvPr id="5" name="Date Placeholder 4">
            <a:extLst>
              <a:ext uri="{FF2B5EF4-FFF2-40B4-BE49-F238E27FC236}">
                <a16:creationId xmlns:a16="http://schemas.microsoft.com/office/drawing/2014/main" id="{ADADEEB9-F687-051C-F815-212BD3EF689C}"/>
              </a:ext>
            </a:extLst>
          </p:cNvPr>
          <p:cNvSpPr>
            <a:spLocks noGrp="1"/>
          </p:cNvSpPr>
          <p:nvPr>
            <p:ph type="dt" sz="half" idx="10"/>
          </p:nvPr>
        </p:nvSpPr>
        <p:spPr/>
        <p:txBody>
          <a:bodyPr/>
          <a:lstStyle/>
          <a:p>
            <a:fld id="{F385337F-8E88-5D4C-8A42-496613230398}" type="datetime1">
              <a:rPr lang="en-IN" smtClean="0"/>
              <a:t>01/07/24</a:t>
            </a:fld>
            <a:endParaRPr lang="en-US"/>
          </a:p>
        </p:txBody>
      </p:sp>
      <p:sp>
        <p:nvSpPr>
          <p:cNvPr id="6" name="Footer Placeholder 5">
            <a:extLst>
              <a:ext uri="{FF2B5EF4-FFF2-40B4-BE49-F238E27FC236}">
                <a16:creationId xmlns:a16="http://schemas.microsoft.com/office/drawing/2014/main" id="{A5CA26FE-8311-6BA9-55CC-0C39212E46FB}"/>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08938704-E881-47A0-7E50-F52BD4321E27}"/>
              </a:ext>
            </a:extLst>
          </p:cNvPr>
          <p:cNvSpPr>
            <a:spLocks noGrp="1"/>
          </p:cNvSpPr>
          <p:nvPr>
            <p:ph type="sldNum" sz="quarter" idx="12"/>
          </p:nvPr>
        </p:nvSpPr>
        <p:spPr/>
        <p:txBody>
          <a:bodyPr/>
          <a:lstStyle/>
          <a:p>
            <a:fld id="{B6F15528-21DE-4FAA-801E-634DDDAF4B2B}" type="slidenum">
              <a:rPr lang="en-US" smtClean="0"/>
              <a:pPr/>
              <a:t>86</a:t>
            </a:fld>
            <a:endParaRPr lang="en-US"/>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338039" y="94749"/>
            <a:ext cx="5839520"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dirty="0"/>
              <a:t>MCQ</a:t>
            </a:r>
            <a:endParaRPr lang="en-US" sz="3000" dirty="0"/>
          </a:p>
        </p:txBody>
      </p:sp>
      <p:sp>
        <p:nvSpPr>
          <p:cNvPr id="11" name="TextBox 10">
            <a:extLst>
              <a:ext uri="{FF2B5EF4-FFF2-40B4-BE49-F238E27FC236}">
                <a16:creationId xmlns:a16="http://schemas.microsoft.com/office/drawing/2014/main" id="{1278F810-C8D1-0E4D-1DA2-CB507B791467}"/>
              </a:ext>
            </a:extLst>
          </p:cNvPr>
          <p:cNvSpPr txBox="1"/>
          <p:nvPr/>
        </p:nvSpPr>
        <p:spPr>
          <a:xfrm>
            <a:off x="665252" y="1371600"/>
            <a:ext cx="7411948" cy="923330"/>
          </a:xfrm>
          <a:prstGeom prst="rect">
            <a:avLst/>
          </a:prstGeom>
          <a:noFill/>
        </p:spPr>
        <p:txBody>
          <a:bodyPr wrap="square">
            <a:spAutoFit/>
          </a:bodyPr>
          <a:lstStyle/>
          <a:p>
            <a:r>
              <a:rPr lang="en-US" dirty="0"/>
              <a:t>7. Hierarchical clustering should be primarily used for exploration.</a:t>
            </a:r>
            <a:br>
              <a:rPr lang="en-US" dirty="0"/>
            </a:br>
            <a:r>
              <a:rPr lang="en-US" dirty="0"/>
              <a:t>a) True</a:t>
            </a:r>
            <a:br>
              <a:rPr lang="en-US" dirty="0"/>
            </a:br>
            <a:r>
              <a:rPr lang="en-US" dirty="0"/>
              <a:t>b) False</a:t>
            </a:r>
            <a:endParaRPr lang="en-IN" dirty="0"/>
          </a:p>
        </p:txBody>
      </p:sp>
      <p:sp>
        <p:nvSpPr>
          <p:cNvPr id="12" name="TextBox 11">
            <a:extLst>
              <a:ext uri="{FF2B5EF4-FFF2-40B4-BE49-F238E27FC236}">
                <a16:creationId xmlns:a16="http://schemas.microsoft.com/office/drawing/2014/main" id="{EA551AC3-EE43-D47C-8509-6DB331C8684B}"/>
              </a:ext>
            </a:extLst>
          </p:cNvPr>
          <p:cNvSpPr txBox="1"/>
          <p:nvPr/>
        </p:nvSpPr>
        <p:spPr>
          <a:xfrm>
            <a:off x="660114" y="3200400"/>
            <a:ext cx="7645685" cy="1477328"/>
          </a:xfrm>
          <a:prstGeom prst="rect">
            <a:avLst/>
          </a:prstGeom>
          <a:noFill/>
        </p:spPr>
        <p:txBody>
          <a:bodyPr wrap="square">
            <a:spAutoFit/>
          </a:bodyPr>
          <a:lstStyle/>
          <a:p>
            <a:r>
              <a:rPr lang="en-US" dirty="0"/>
              <a:t>8. Which of the following function is used for k-means clustering?</a:t>
            </a:r>
            <a:br>
              <a:rPr lang="en-US" dirty="0"/>
            </a:br>
            <a:r>
              <a:rPr lang="en-US" dirty="0"/>
              <a:t>a) k-means</a:t>
            </a:r>
            <a:br>
              <a:rPr lang="en-US" dirty="0"/>
            </a:br>
            <a:r>
              <a:rPr lang="en-US" dirty="0"/>
              <a:t>b) k-mean</a:t>
            </a:r>
            <a:br>
              <a:rPr lang="en-US" dirty="0"/>
            </a:br>
            <a:r>
              <a:rPr lang="en-US" dirty="0"/>
              <a:t>c) heatmap</a:t>
            </a:r>
            <a:br>
              <a:rPr lang="en-US" dirty="0"/>
            </a:br>
            <a:r>
              <a:rPr lang="en-US" dirty="0"/>
              <a:t>d) none of the mentioned</a:t>
            </a:r>
            <a:endParaRPr lang="en-IN" dirty="0"/>
          </a:p>
        </p:txBody>
      </p:sp>
      <p:sp>
        <p:nvSpPr>
          <p:cNvPr id="5" name="Date Placeholder 4">
            <a:extLst>
              <a:ext uri="{FF2B5EF4-FFF2-40B4-BE49-F238E27FC236}">
                <a16:creationId xmlns:a16="http://schemas.microsoft.com/office/drawing/2014/main" id="{D7E3BB72-6DDF-D857-9578-0F0B1E91E180}"/>
              </a:ext>
            </a:extLst>
          </p:cNvPr>
          <p:cNvSpPr>
            <a:spLocks noGrp="1"/>
          </p:cNvSpPr>
          <p:nvPr>
            <p:ph type="dt" sz="half" idx="10"/>
          </p:nvPr>
        </p:nvSpPr>
        <p:spPr/>
        <p:txBody>
          <a:bodyPr/>
          <a:lstStyle/>
          <a:p>
            <a:fld id="{2B34E804-5163-2843-A935-ADB1FFB5522D}" type="datetime1">
              <a:rPr lang="en-IN" smtClean="0"/>
              <a:t>01/07/24</a:t>
            </a:fld>
            <a:endParaRPr lang="en-US"/>
          </a:p>
        </p:txBody>
      </p:sp>
      <p:sp>
        <p:nvSpPr>
          <p:cNvPr id="6" name="Footer Placeholder 5">
            <a:extLst>
              <a:ext uri="{FF2B5EF4-FFF2-40B4-BE49-F238E27FC236}">
                <a16:creationId xmlns:a16="http://schemas.microsoft.com/office/drawing/2014/main" id="{E1A7846B-D3FB-3AD7-5174-9BB18F9D0BAE}"/>
              </a:ext>
            </a:extLst>
          </p:cNvPr>
          <p:cNvSpPr>
            <a:spLocks noGrp="1"/>
          </p:cNvSpPr>
          <p:nvPr>
            <p:ph type="ftr" sz="quarter" idx="11"/>
          </p:nvPr>
        </p:nvSpPr>
        <p:spPr/>
        <p:txBody>
          <a:bodyPr/>
          <a:lstStyle/>
          <a:p>
            <a:r>
              <a:rPr lang="en-US"/>
              <a:t>Unit 3</a:t>
            </a:r>
          </a:p>
        </p:txBody>
      </p:sp>
      <p:sp>
        <p:nvSpPr>
          <p:cNvPr id="8" name="Slide Number Placeholder 7">
            <a:extLst>
              <a:ext uri="{FF2B5EF4-FFF2-40B4-BE49-F238E27FC236}">
                <a16:creationId xmlns:a16="http://schemas.microsoft.com/office/drawing/2014/main" id="{7F2DFDE1-2729-5622-D8D9-064F3C60CC94}"/>
              </a:ext>
            </a:extLst>
          </p:cNvPr>
          <p:cNvSpPr>
            <a:spLocks noGrp="1"/>
          </p:cNvSpPr>
          <p:nvPr>
            <p:ph type="sldNum" sz="quarter" idx="12"/>
          </p:nvPr>
        </p:nvSpPr>
        <p:spPr/>
        <p:txBody>
          <a:bodyPr/>
          <a:lstStyle/>
          <a:p>
            <a:fld id="{B6F15528-21DE-4FAA-801E-634DDDAF4B2B}" type="slidenum">
              <a:rPr lang="en-US" smtClean="0"/>
              <a:pPr/>
              <a:t>87</a:t>
            </a:fld>
            <a:endParaRPr lang="en-US"/>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724890" y="66124"/>
            <a:ext cx="7065819" cy="62975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lvl="0" algn="ctr">
              <a:spcBef>
                <a:spcPct val="0"/>
              </a:spcBef>
              <a:defRPr/>
            </a:pPr>
            <a:r>
              <a:rPr lang="en-US" sz="2400" dirty="0"/>
              <a:t>Faculty Video Links, </a:t>
            </a:r>
            <a:r>
              <a:rPr lang="en-US" sz="2400" dirty="0" err="1"/>
              <a:t>Youtube</a:t>
            </a:r>
            <a:r>
              <a:rPr lang="en-US" sz="2400" dirty="0"/>
              <a:t> &amp; NPTEL Video Links and Online Courses Details  </a:t>
            </a:r>
          </a:p>
        </p:txBody>
      </p:sp>
      <p:sp>
        <p:nvSpPr>
          <p:cNvPr id="5" name="Rectangle 4"/>
          <p:cNvSpPr/>
          <p:nvPr/>
        </p:nvSpPr>
        <p:spPr>
          <a:xfrm>
            <a:off x="685800" y="1859340"/>
            <a:ext cx="7772400" cy="3277820"/>
          </a:xfrm>
          <a:prstGeom prst="rect">
            <a:avLst/>
          </a:prstGeom>
        </p:spPr>
        <p:txBody>
          <a:bodyPr wrap="square">
            <a:spAutoFit/>
          </a:bodyPr>
          <a:lstStyle/>
          <a:p>
            <a:r>
              <a:rPr lang="en-US" sz="2200" dirty="0" err="1"/>
              <a:t>Youtube</a:t>
            </a:r>
            <a:r>
              <a:rPr lang="en-US" sz="2200" dirty="0"/>
              <a:t> video-</a:t>
            </a:r>
          </a:p>
          <a:p>
            <a:pPr>
              <a:lnSpc>
                <a:spcPct val="150000"/>
              </a:lnSpc>
            </a:pPr>
            <a:endParaRPr lang="en-US" sz="2200" dirty="0"/>
          </a:p>
          <a:p>
            <a:pPr>
              <a:lnSpc>
                <a:spcPct val="150000"/>
              </a:lnSpc>
              <a:buFont typeface="Arial" pitchFamily="34" charset="0"/>
              <a:buChar char="•"/>
            </a:pPr>
            <a:r>
              <a:rPr lang="en-US" sz="2400" dirty="0">
                <a:hlinkClick r:id="rId2"/>
              </a:rPr>
              <a:t>https://www.youtube.com/watch?v=PDYfCkLY_DE</a:t>
            </a:r>
            <a:endParaRPr lang="en-US" sz="2400" dirty="0"/>
          </a:p>
          <a:p>
            <a:pPr>
              <a:lnSpc>
                <a:spcPct val="150000"/>
              </a:lnSpc>
              <a:buFont typeface="Arial" pitchFamily="34" charset="0"/>
              <a:buChar char="•"/>
            </a:pPr>
            <a:r>
              <a:rPr lang="en-US" sz="2400" dirty="0">
                <a:hlinkClick r:id="rId3"/>
              </a:rPr>
              <a:t>https://www.youtube.com/watch?v=ncOirIPHTOw</a:t>
            </a:r>
            <a:endParaRPr lang="en-US" sz="2400" dirty="0"/>
          </a:p>
          <a:p>
            <a:pPr>
              <a:lnSpc>
                <a:spcPct val="150000"/>
              </a:lnSpc>
              <a:buFont typeface="Arial" pitchFamily="34" charset="0"/>
              <a:buChar char="•"/>
            </a:pPr>
            <a:r>
              <a:rPr lang="en-US" sz="2400" dirty="0">
                <a:hlinkClick r:id="rId4"/>
              </a:rPr>
              <a:t>https://www.youtube.com/watch?v=cW03t3aZkmE</a:t>
            </a:r>
            <a:endParaRPr lang="en-US" sz="2200" dirty="0"/>
          </a:p>
          <a:p>
            <a:r>
              <a:rPr lang="en-US" sz="2200" dirty="0"/>
              <a:t> </a:t>
            </a:r>
          </a:p>
          <a:p>
            <a:endParaRPr lang="en-US" sz="2200" dirty="0"/>
          </a:p>
        </p:txBody>
      </p:sp>
      <p:sp>
        <p:nvSpPr>
          <p:cNvPr id="6" name="Date Placeholder 5">
            <a:extLst>
              <a:ext uri="{FF2B5EF4-FFF2-40B4-BE49-F238E27FC236}">
                <a16:creationId xmlns:a16="http://schemas.microsoft.com/office/drawing/2014/main" id="{4337C006-B8F8-DFB8-843A-CEB48B08EB1B}"/>
              </a:ext>
            </a:extLst>
          </p:cNvPr>
          <p:cNvSpPr>
            <a:spLocks noGrp="1"/>
          </p:cNvSpPr>
          <p:nvPr>
            <p:ph type="dt" sz="half" idx="10"/>
          </p:nvPr>
        </p:nvSpPr>
        <p:spPr/>
        <p:txBody>
          <a:bodyPr/>
          <a:lstStyle/>
          <a:p>
            <a:fld id="{475ED858-25B1-EA40-8B88-6A952C41786B}" type="datetime1">
              <a:rPr lang="en-IN" smtClean="0"/>
              <a:t>01/07/24</a:t>
            </a:fld>
            <a:endParaRPr lang="en-US"/>
          </a:p>
        </p:txBody>
      </p:sp>
      <p:sp>
        <p:nvSpPr>
          <p:cNvPr id="8" name="Footer Placeholder 7">
            <a:extLst>
              <a:ext uri="{FF2B5EF4-FFF2-40B4-BE49-F238E27FC236}">
                <a16:creationId xmlns:a16="http://schemas.microsoft.com/office/drawing/2014/main" id="{C63E0142-B323-8497-E1F4-219CE5C7BBD1}"/>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885339AC-C5B3-0E22-16AC-6B37FC311E5B}"/>
              </a:ext>
            </a:extLst>
          </p:cNvPr>
          <p:cNvSpPr>
            <a:spLocks noGrp="1"/>
          </p:cNvSpPr>
          <p:nvPr>
            <p:ph type="sldNum" sz="quarter" idx="12"/>
          </p:nvPr>
        </p:nvSpPr>
        <p:spPr/>
        <p:txBody>
          <a:bodyPr/>
          <a:lstStyle/>
          <a:p>
            <a:fld id="{B6F15528-21DE-4FAA-801E-634DDDAF4B2B}" type="slidenum">
              <a:rPr lang="en-US" smtClean="0"/>
              <a:pPr/>
              <a:t>88</a:t>
            </a:fld>
            <a:endParaRPr lang="en-US"/>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2046064" y="66125"/>
            <a:ext cx="6423472" cy="62975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dirty="0"/>
              <a:t>Weekly Assignment</a:t>
            </a:r>
            <a:endParaRPr lang="en-US" sz="3000" dirty="0"/>
          </a:p>
        </p:txBody>
      </p:sp>
      <p:sp>
        <p:nvSpPr>
          <p:cNvPr id="12" name="TextBox 11">
            <a:extLst>
              <a:ext uri="{FF2B5EF4-FFF2-40B4-BE49-F238E27FC236}">
                <a16:creationId xmlns:a16="http://schemas.microsoft.com/office/drawing/2014/main" id="{3DA2E0FB-A31B-FECF-A329-0654A543A243}"/>
              </a:ext>
            </a:extLst>
          </p:cNvPr>
          <p:cNvSpPr txBox="1"/>
          <p:nvPr/>
        </p:nvSpPr>
        <p:spPr>
          <a:xfrm>
            <a:off x="459767" y="1160760"/>
            <a:ext cx="7696200" cy="923330"/>
          </a:xfrm>
          <a:prstGeom prst="rect">
            <a:avLst/>
          </a:prstGeom>
          <a:noFill/>
        </p:spPr>
        <p:txBody>
          <a:bodyPr wrap="square">
            <a:spAutoFit/>
          </a:bodyPr>
          <a:lstStyle/>
          <a:p>
            <a:r>
              <a:rPr lang="en-US" b="1" dirty="0"/>
              <a:t>Hierarchical clustering should be mainly used for exploration.</a:t>
            </a:r>
            <a:br>
              <a:rPr lang="en-US" dirty="0"/>
            </a:br>
            <a:r>
              <a:rPr lang="en-US" dirty="0"/>
              <a:t>(A). True</a:t>
            </a:r>
            <a:br>
              <a:rPr lang="en-US" dirty="0"/>
            </a:br>
            <a:r>
              <a:rPr lang="en-US" dirty="0"/>
              <a:t>(B). False</a:t>
            </a:r>
            <a:endParaRPr lang="en-IN" dirty="0"/>
          </a:p>
        </p:txBody>
      </p:sp>
      <p:sp>
        <p:nvSpPr>
          <p:cNvPr id="13" name="TextBox 12">
            <a:extLst>
              <a:ext uri="{FF2B5EF4-FFF2-40B4-BE49-F238E27FC236}">
                <a16:creationId xmlns:a16="http://schemas.microsoft.com/office/drawing/2014/main" id="{3D0FBFDA-2A34-ED85-1BC6-7D2786C45404}"/>
              </a:ext>
            </a:extLst>
          </p:cNvPr>
          <p:cNvSpPr txBox="1"/>
          <p:nvPr/>
        </p:nvSpPr>
        <p:spPr>
          <a:xfrm>
            <a:off x="457200" y="2270135"/>
            <a:ext cx="7923944" cy="923330"/>
          </a:xfrm>
          <a:prstGeom prst="rect">
            <a:avLst/>
          </a:prstGeom>
          <a:noFill/>
        </p:spPr>
        <p:txBody>
          <a:bodyPr wrap="square">
            <a:spAutoFit/>
          </a:bodyPr>
          <a:lstStyle/>
          <a:p>
            <a:r>
              <a:rPr lang="en-US" b="1" dirty="0"/>
              <a:t>K-means clustering consists of a number of iterations and not deterministic.</a:t>
            </a:r>
            <a:br>
              <a:rPr lang="en-US" dirty="0"/>
            </a:br>
            <a:r>
              <a:rPr lang="en-US" dirty="0"/>
              <a:t>(A). True</a:t>
            </a:r>
            <a:br>
              <a:rPr lang="en-US" dirty="0"/>
            </a:br>
            <a:r>
              <a:rPr lang="en-US" dirty="0"/>
              <a:t>(B). False</a:t>
            </a:r>
            <a:endParaRPr lang="en-IN" dirty="0"/>
          </a:p>
        </p:txBody>
      </p:sp>
      <p:sp>
        <p:nvSpPr>
          <p:cNvPr id="14" name="TextBox 13">
            <a:extLst>
              <a:ext uri="{FF2B5EF4-FFF2-40B4-BE49-F238E27FC236}">
                <a16:creationId xmlns:a16="http://schemas.microsoft.com/office/drawing/2014/main" id="{BFC23549-98D9-1228-9C8C-3D3CD33230A9}"/>
              </a:ext>
            </a:extLst>
          </p:cNvPr>
          <p:cNvSpPr txBox="1"/>
          <p:nvPr/>
        </p:nvSpPr>
        <p:spPr>
          <a:xfrm>
            <a:off x="312504" y="3297579"/>
            <a:ext cx="7843463" cy="1477328"/>
          </a:xfrm>
          <a:prstGeom prst="rect">
            <a:avLst/>
          </a:prstGeom>
          <a:noFill/>
        </p:spPr>
        <p:txBody>
          <a:bodyPr wrap="square">
            <a:spAutoFit/>
          </a:bodyPr>
          <a:lstStyle/>
          <a:p>
            <a:r>
              <a:rPr lang="en-US" b="1" dirty="0"/>
              <a:t>Which is needed by K-means clustering?</a:t>
            </a:r>
            <a:br>
              <a:rPr lang="en-US" dirty="0"/>
            </a:br>
            <a:r>
              <a:rPr lang="en-US" dirty="0"/>
              <a:t>(A). defined distance metric</a:t>
            </a:r>
            <a:br>
              <a:rPr lang="en-US" dirty="0"/>
            </a:br>
            <a:r>
              <a:rPr lang="en-US" dirty="0"/>
              <a:t>(B). number of clusters</a:t>
            </a:r>
            <a:br>
              <a:rPr lang="en-US" dirty="0"/>
            </a:br>
            <a:r>
              <a:rPr lang="en-US" dirty="0"/>
              <a:t>(C). initial guess as to cluster centroids</a:t>
            </a:r>
            <a:br>
              <a:rPr lang="en-US" dirty="0"/>
            </a:br>
            <a:r>
              <a:rPr lang="en-US" dirty="0"/>
              <a:t>(D). all of these</a:t>
            </a:r>
            <a:endParaRPr lang="en-IN" dirty="0"/>
          </a:p>
        </p:txBody>
      </p:sp>
      <p:sp>
        <p:nvSpPr>
          <p:cNvPr id="15" name="TextBox 14">
            <a:extLst>
              <a:ext uri="{FF2B5EF4-FFF2-40B4-BE49-F238E27FC236}">
                <a16:creationId xmlns:a16="http://schemas.microsoft.com/office/drawing/2014/main" id="{D41B8932-97AB-03FE-AA01-1AC30549AB54}"/>
              </a:ext>
            </a:extLst>
          </p:cNvPr>
          <p:cNvSpPr txBox="1"/>
          <p:nvPr/>
        </p:nvSpPr>
        <p:spPr>
          <a:xfrm>
            <a:off x="291958" y="4879022"/>
            <a:ext cx="7023242" cy="1477328"/>
          </a:xfrm>
          <a:prstGeom prst="rect">
            <a:avLst/>
          </a:prstGeom>
          <a:noFill/>
        </p:spPr>
        <p:txBody>
          <a:bodyPr wrap="square">
            <a:spAutoFit/>
          </a:bodyPr>
          <a:lstStyle/>
          <a:p>
            <a:r>
              <a:rPr lang="en-US" b="1" dirty="0"/>
              <a:t>Which function is used for k-means clustering?</a:t>
            </a:r>
            <a:br>
              <a:rPr lang="en-US" dirty="0"/>
            </a:br>
            <a:r>
              <a:rPr lang="en-US" dirty="0"/>
              <a:t>(A). k-means</a:t>
            </a:r>
            <a:br>
              <a:rPr lang="en-US" dirty="0"/>
            </a:br>
            <a:r>
              <a:rPr lang="en-US" dirty="0"/>
              <a:t>(B). k-mean</a:t>
            </a:r>
            <a:br>
              <a:rPr lang="en-US" dirty="0"/>
            </a:br>
            <a:r>
              <a:rPr lang="en-US" dirty="0"/>
              <a:t>(C). heatmap</a:t>
            </a:r>
            <a:br>
              <a:rPr lang="en-US" dirty="0"/>
            </a:br>
            <a:r>
              <a:rPr lang="en-US" dirty="0"/>
              <a:t>(D). none of the mentioned</a:t>
            </a:r>
            <a:endParaRPr lang="en-IN" dirty="0"/>
          </a:p>
        </p:txBody>
      </p:sp>
      <p:sp>
        <p:nvSpPr>
          <p:cNvPr id="5" name="Date Placeholder 4">
            <a:extLst>
              <a:ext uri="{FF2B5EF4-FFF2-40B4-BE49-F238E27FC236}">
                <a16:creationId xmlns:a16="http://schemas.microsoft.com/office/drawing/2014/main" id="{C9C7473B-C11E-CC02-0267-C9DDE113FF02}"/>
              </a:ext>
            </a:extLst>
          </p:cNvPr>
          <p:cNvSpPr>
            <a:spLocks noGrp="1"/>
          </p:cNvSpPr>
          <p:nvPr>
            <p:ph type="dt" sz="half" idx="10"/>
          </p:nvPr>
        </p:nvSpPr>
        <p:spPr/>
        <p:txBody>
          <a:bodyPr/>
          <a:lstStyle/>
          <a:p>
            <a:fld id="{ABA60266-4D36-ED4F-ABD1-1542BE243D14}" type="datetime1">
              <a:rPr lang="en-IN" smtClean="0"/>
              <a:t>01/07/24</a:t>
            </a:fld>
            <a:endParaRPr lang="en-US"/>
          </a:p>
        </p:txBody>
      </p:sp>
      <p:sp>
        <p:nvSpPr>
          <p:cNvPr id="6" name="Footer Placeholder 5">
            <a:extLst>
              <a:ext uri="{FF2B5EF4-FFF2-40B4-BE49-F238E27FC236}">
                <a16:creationId xmlns:a16="http://schemas.microsoft.com/office/drawing/2014/main" id="{C0243C4C-43CF-3FE3-6C32-00BE3A36D74B}"/>
              </a:ext>
            </a:extLst>
          </p:cNvPr>
          <p:cNvSpPr>
            <a:spLocks noGrp="1"/>
          </p:cNvSpPr>
          <p:nvPr>
            <p:ph type="ftr" sz="quarter" idx="11"/>
          </p:nvPr>
        </p:nvSpPr>
        <p:spPr/>
        <p:txBody>
          <a:bodyPr/>
          <a:lstStyle/>
          <a:p>
            <a:r>
              <a:rPr lang="en-US"/>
              <a:t>Unit 3</a:t>
            </a:r>
          </a:p>
        </p:txBody>
      </p:sp>
      <p:sp>
        <p:nvSpPr>
          <p:cNvPr id="7" name="Slide Number Placeholder 6">
            <a:extLst>
              <a:ext uri="{FF2B5EF4-FFF2-40B4-BE49-F238E27FC236}">
                <a16:creationId xmlns:a16="http://schemas.microsoft.com/office/drawing/2014/main" id="{CA907E13-A14D-7EAD-89E6-14DFECC27192}"/>
              </a:ext>
            </a:extLst>
          </p:cNvPr>
          <p:cNvSpPr>
            <a:spLocks noGrp="1"/>
          </p:cNvSpPr>
          <p:nvPr>
            <p:ph type="sldNum" sz="quarter" idx="12"/>
          </p:nvPr>
        </p:nvSpPr>
        <p:spPr/>
        <p:txBody>
          <a:bodyPr/>
          <a:lstStyle/>
          <a:p>
            <a:fld id="{B6F15528-21DE-4FAA-801E-634DDDAF4B2B}" type="slidenum">
              <a:rPr lang="en-US" smtClean="0"/>
              <a:pPr/>
              <a:t>89</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and red logo&#10;&#10;Description automatically generated">
            <a:extLst>
              <a:ext uri="{FF2B5EF4-FFF2-40B4-BE49-F238E27FC236}">
                <a16:creationId xmlns:a16="http://schemas.microsoft.com/office/drawing/2014/main" id="{8618E9BB-DE77-52CE-6021-E989F87BF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77739" cy="719191"/>
          </a:xfrm>
          <a:prstGeom prst="rect">
            <a:avLst/>
          </a:prstGeom>
        </p:spPr>
      </p:pic>
      <p:sp>
        <p:nvSpPr>
          <p:cNvPr id="13" name="TextBox 12">
            <a:extLst>
              <a:ext uri="{FF2B5EF4-FFF2-40B4-BE49-F238E27FC236}">
                <a16:creationId xmlns:a16="http://schemas.microsoft.com/office/drawing/2014/main" id="{7DBA3F2D-63B5-8082-0780-F82034F4DD01}"/>
              </a:ext>
            </a:extLst>
          </p:cNvPr>
          <p:cNvSpPr txBox="1"/>
          <p:nvPr/>
        </p:nvSpPr>
        <p:spPr>
          <a:xfrm>
            <a:off x="1702454" y="-66231"/>
            <a:ext cx="6837610" cy="1015663"/>
          </a:xfrm>
          <a:prstGeom prst="rect">
            <a:avLst/>
          </a:prstGeom>
          <a:noFill/>
        </p:spPr>
        <p:txBody>
          <a:bodyPr wrap="square" rtlCol="0">
            <a:spAutoFit/>
          </a:bodyPr>
          <a:lstStyle/>
          <a:p>
            <a:pPr fontAlgn="base">
              <a:spcBef>
                <a:spcPct val="0"/>
              </a:spcBef>
              <a:spcAft>
                <a:spcPct val="0"/>
              </a:spcAft>
            </a:pPr>
            <a:r>
              <a:rPr lang="en-US" sz="2000" dirty="0">
                <a:cs typeface="Arial" pitchFamily="34" charset="0"/>
              </a:rPr>
              <a:t>						</a:t>
            </a:r>
          </a:p>
          <a:p>
            <a:pPr fontAlgn="base">
              <a:spcBef>
                <a:spcPct val="0"/>
              </a:spcBef>
              <a:spcAft>
                <a:spcPct val="0"/>
              </a:spcAft>
            </a:pPr>
            <a:r>
              <a:rPr lang="en-US" sz="2000" dirty="0">
                <a:cs typeface="Arial" pitchFamily="34" charset="0"/>
              </a:rPr>
              <a:t>					</a:t>
            </a:r>
            <a:r>
              <a:rPr lang="en-US" sz="2000" dirty="0"/>
              <a:t>Program</a:t>
            </a:r>
            <a:r>
              <a:rPr kumimoji="0" lang="en-US" sz="2000" b="0" i="0" u="none" strike="noStrike" kern="1200" cap="none" spc="0" normalizeH="0" noProof="0" dirty="0">
                <a:ln>
                  <a:noFill/>
                </a:ln>
                <a:solidFill>
                  <a:schemeClr val="dk1"/>
                </a:solidFill>
                <a:effectLst/>
                <a:uLnTx/>
                <a:uFillTx/>
                <a:latin typeface="+mn-lt"/>
                <a:ea typeface="+mn-ea"/>
                <a:cs typeface="+mn-cs"/>
              </a:rPr>
              <a:t> Outcome</a:t>
            </a:r>
            <a:endParaRPr kumimoji="0" lang="en-US" sz="2000" b="0" i="0" u="none" strike="noStrike" kern="1200" cap="none" spc="0" normalizeH="0" baseline="0" noProof="0" dirty="0">
              <a:ln>
                <a:noFill/>
              </a:ln>
              <a:solidFill>
                <a:schemeClr val="dk1"/>
              </a:solidFill>
              <a:effectLst/>
              <a:uLnTx/>
              <a:uFillTx/>
              <a:latin typeface="+mn-lt"/>
              <a:ea typeface="+mn-ea"/>
              <a:cs typeface="+mn-cs"/>
            </a:endParaRPr>
          </a:p>
          <a:p>
            <a:pPr fontAlgn="base">
              <a:spcBef>
                <a:spcPct val="0"/>
              </a:spcBef>
              <a:spcAft>
                <a:spcPct val="0"/>
              </a:spcAft>
            </a:pPr>
            <a:endParaRPr kumimoji="0" lang="en-US" sz="2000" b="0" i="0" u="none" strike="noStrike" kern="1200" cap="none" spc="0" normalizeH="0" baseline="0" noProof="0" dirty="0">
              <a:ln>
                <a:noFill/>
              </a:ln>
              <a:solidFill>
                <a:schemeClr val="dk1"/>
              </a:solidFill>
              <a:effectLst/>
              <a:uLnTx/>
              <a:uFillTx/>
              <a:latin typeface="+mn-lt"/>
              <a:ea typeface="+mn-ea"/>
              <a:cs typeface="+mn-cs"/>
            </a:endParaRPr>
          </a:p>
        </p:txBody>
      </p:sp>
      <p:sp>
        <p:nvSpPr>
          <p:cNvPr id="6" name="Date Placeholder 5">
            <a:extLst>
              <a:ext uri="{FF2B5EF4-FFF2-40B4-BE49-F238E27FC236}">
                <a16:creationId xmlns:a16="http://schemas.microsoft.com/office/drawing/2014/main" id="{70BDDE53-BE1C-E2BE-D2D5-83937E001853}"/>
              </a:ext>
            </a:extLst>
          </p:cNvPr>
          <p:cNvSpPr>
            <a:spLocks noGrp="1"/>
          </p:cNvSpPr>
          <p:nvPr>
            <p:ph type="dt" sz="half" idx="2"/>
          </p:nvPr>
        </p:nvSpPr>
        <p:spPr/>
        <p:txBody>
          <a:bodyPr/>
          <a:lstStyle/>
          <a:p>
            <a:fld id="{2AE265A9-C778-0247-A543-F9F6E20C4159}" type="datetime1">
              <a:rPr lang="en-IN" smtClean="0"/>
              <a:t>01/07/24</a:t>
            </a:fld>
            <a:endParaRPr lang="en-IN" dirty="0"/>
          </a:p>
        </p:txBody>
      </p:sp>
      <p:sp>
        <p:nvSpPr>
          <p:cNvPr id="7" name="Footer Placeholder 6">
            <a:extLst>
              <a:ext uri="{FF2B5EF4-FFF2-40B4-BE49-F238E27FC236}">
                <a16:creationId xmlns:a16="http://schemas.microsoft.com/office/drawing/2014/main" id="{D6936097-3700-6845-E037-AF930A810E2C}"/>
              </a:ext>
            </a:extLst>
          </p:cNvPr>
          <p:cNvSpPr>
            <a:spLocks noGrp="1"/>
          </p:cNvSpPr>
          <p:nvPr>
            <p:ph type="ftr" sz="quarter" idx="3"/>
          </p:nvPr>
        </p:nvSpPr>
        <p:spPr/>
        <p:txBody>
          <a:bodyPr/>
          <a:lstStyle/>
          <a:p>
            <a:r>
              <a:rPr lang="en-US"/>
              <a:t>Unit 3</a:t>
            </a:r>
            <a:endParaRPr lang="en-IN" dirty="0"/>
          </a:p>
        </p:txBody>
      </p:sp>
      <p:sp>
        <p:nvSpPr>
          <p:cNvPr id="8" name="Slide Number Placeholder 7">
            <a:extLst>
              <a:ext uri="{FF2B5EF4-FFF2-40B4-BE49-F238E27FC236}">
                <a16:creationId xmlns:a16="http://schemas.microsoft.com/office/drawing/2014/main" id="{9A60EEE8-D0AD-5731-E52C-B8960BCD5042}"/>
              </a:ext>
            </a:extLst>
          </p:cNvPr>
          <p:cNvSpPr>
            <a:spLocks noGrp="1"/>
          </p:cNvSpPr>
          <p:nvPr>
            <p:ph type="sldNum" sz="quarter" idx="4"/>
          </p:nvPr>
        </p:nvSpPr>
        <p:spPr/>
        <p:txBody>
          <a:bodyPr/>
          <a:lstStyle/>
          <a:p>
            <a:r>
              <a:rPr lang="en-US"/>
              <a:t>ACSML0601     Machine Learning     Unit 1</a:t>
            </a:r>
            <a:endParaRPr lang="en-IN" dirty="0"/>
          </a:p>
        </p:txBody>
      </p:sp>
      <p:sp>
        <p:nvSpPr>
          <p:cNvPr id="9" name="object 7">
            <a:extLst>
              <a:ext uri="{FF2B5EF4-FFF2-40B4-BE49-F238E27FC236}">
                <a16:creationId xmlns:a16="http://schemas.microsoft.com/office/drawing/2014/main" id="{FCDBF8E1-5CA0-33F0-9DFA-FE569EE7B0CE}"/>
              </a:ext>
            </a:extLst>
          </p:cNvPr>
          <p:cNvSpPr txBox="1"/>
          <p:nvPr/>
        </p:nvSpPr>
        <p:spPr>
          <a:xfrm>
            <a:off x="533400" y="872214"/>
            <a:ext cx="7981950" cy="5504456"/>
          </a:xfrm>
          <a:prstGeom prst="rect">
            <a:avLst/>
          </a:prstGeom>
        </p:spPr>
        <p:txBody>
          <a:bodyPr vert="horz" wrap="square" lIns="0" tIns="12065" rIns="0" bIns="0" rtlCol="0">
            <a:spAutoFit/>
          </a:bodyPr>
          <a:lstStyle/>
          <a:p>
            <a:pPr marL="12700">
              <a:lnSpc>
                <a:spcPct val="150000"/>
              </a:lnSpc>
              <a:buClr>
                <a:srgbClr val="0AD0D9"/>
              </a:buClr>
              <a:buSzPct val="95454"/>
              <a:tabLst>
                <a:tab pos="286385" algn="l"/>
                <a:tab pos="287020" algn="l"/>
              </a:tabLst>
            </a:pPr>
            <a:r>
              <a:rPr lang="en-US" sz="2000" dirty="0"/>
              <a:t>1. Engineering knowledge: </a:t>
            </a:r>
          </a:p>
          <a:p>
            <a:pPr marL="12700">
              <a:lnSpc>
                <a:spcPct val="150000"/>
              </a:lnSpc>
              <a:buClr>
                <a:srgbClr val="0AD0D9"/>
              </a:buClr>
              <a:buSzPct val="95454"/>
              <a:tabLst>
                <a:tab pos="286385" algn="l"/>
                <a:tab pos="287020" algn="l"/>
              </a:tabLst>
            </a:pPr>
            <a:r>
              <a:rPr lang="en-US" sz="2000" dirty="0"/>
              <a:t>2. Problem analysis: </a:t>
            </a:r>
          </a:p>
          <a:p>
            <a:pPr marL="12700">
              <a:lnSpc>
                <a:spcPct val="150000"/>
              </a:lnSpc>
              <a:buClr>
                <a:srgbClr val="0AD0D9"/>
              </a:buClr>
              <a:buSzPct val="95454"/>
              <a:tabLst>
                <a:tab pos="286385" algn="l"/>
                <a:tab pos="287020" algn="l"/>
              </a:tabLst>
            </a:pPr>
            <a:r>
              <a:rPr lang="en-US" sz="2000" dirty="0"/>
              <a:t>3. Design/development of solutions: </a:t>
            </a:r>
          </a:p>
          <a:p>
            <a:pPr marL="12700">
              <a:lnSpc>
                <a:spcPct val="150000"/>
              </a:lnSpc>
              <a:buClr>
                <a:srgbClr val="0AD0D9"/>
              </a:buClr>
              <a:buSzPct val="95454"/>
              <a:tabLst>
                <a:tab pos="286385" algn="l"/>
                <a:tab pos="287020" algn="l"/>
              </a:tabLst>
            </a:pPr>
            <a:r>
              <a:rPr lang="en-US" sz="2000" dirty="0"/>
              <a:t>4. Conduct investigations of complex problems: </a:t>
            </a:r>
          </a:p>
          <a:p>
            <a:pPr marL="12700">
              <a:lnSpc>
                <a:spcPct val="150000"/>
              </a:lnSpc>
              <a:buClr>
                <a:srgbClr val="0AD0D9"/>
              </a:buClr>
              <a:buSzPct val="95454"/>
              <a:tabLst>
                <a:tab pos="286385" algn="l"/>
                <a:tab pos="287020" algn="l"/>
              </a:tabLst>
            </a:pPr>
            <a:r>
              <a:rPr lang="en-US" sz="2000" dirty="0"/>
              <a:t>5. Modern tool usage:</a:t>
            </a:r>
          </a:p>
          <a:p>
            <a:pPr marL="12700">
              <a:lnSpc>
                <a:spcPct val="150000"/>
              </a:lnSpc>
              <a:buClr>
                <a:srgbClr val="0AD0D9"/>
              </a:buClr>
              <a:buSzPct val="95454"/>
              <a:tabLst>
                <a:tab pos="286385" algn="l"/>
                <a:tab pos="287020" algn="l"/>
              </a:tabLst>
            </a:pPr>
            <a:r>
              <a:rPr lang="en-US" sz="2000" dirty="0"/>
              <a:t>6. The engineer and society:</a:t>
            </a:r>
          </a:p>
          <a:p>
            <a:pPr marL="12700">
              <a:lnSpc>
                <a:spcPct val="150000"/>
              </a:lnSpc>
              <a:buClr>
                <a:srgbClr val="0AD0D9"/>
              </a:buClr>
              <a:buSzPct val="95454"/>
              <a:tabLst>
                <a:tab pos="286385" algn="l"/>
                <a:tab pos="287020" algn="l"/>
              </a:tabLst>
            </a:pPr>
            <a:r>
              <a:rPr lang="en-US" sz="2000" dirty="0"/>
              <a:t>7. Environment and sustainability: </a:t>
            </a:r>
          </a:p>
          <a:p>
            <a:pPr marL="12700">
              <a:lnSpc>
                <a:spcPct val="150000"/>
              </a:lnSpc>
              <a:buClr>
                <a:srgbClr val="0AD0D9"/>
              </a:buClr>
              <a:buSzPct val="95454"/>
              <a:tabLst>
                <a:tab pos="286385" algn="l"/>
                <a:tab pos="287020" algn="l"/>
              </a:tabLst>
            </a:pPr>
            <a:r>
              <a:rPr lang="en-US" sz="2000" dirty="0"/>
              <a:t>8. Ethics:</a:t>
            </a:r>
          </a:p>
          <a:p>
            <a:pPr marL="12700">
              <a:lnSpc>
                <a:spcPct val="150000"/>
              </a:lnSpc>
              <a:buClr>
                <a:srgbClr val="0AD0D9"/>
              </a:buClr>
              <a:buSzPct val="95454"/>
              <a:tabLst>
                <a:tab pos="286385" algn="l"/>
                <a:tab pos="287020" algn="l"/>
              </a:tabLst>
            </a:pPr>
            <a:r>
              <a:rPr lang="en-US" sz="2000" dirty="0"/>
              <a:t>9. Individual and team work: </a:t>
            </a:r>
          </a:p>
          <a:p>
            <a:pPr marL="12700">
              <a:lnSpc>
                <a:spcPct val="150000"/>
              </a:lnSpc>
              <a:buClr>
                <a:srgbClr val="0AD0D9"/>
              </a:buClr>
              <a:buSzPct val="95454"/>
              <a:tabLst>
                <a:tab pos="286385" algn="l"/>
                <a:tab pos="287020" algn="l"/>
              </a:tabLst>
            </a:pPr>
            <a:r>
              <a:rPr lang="en-US" sz="2000" dirty="0"/>
              <a:t>10. Communication: </a:t>
            </a:r>
          </a:p>
          <a:p>
            <a:pPr marL="12700">
              <a:lnSpc>
                <a:spcPct val="150000"/>
              </a:lnSpc>
              <a:buClr>
                <a:srgbClr val="0AD0D9"/>
              </a:buClr>
              <a:buSzPct val="95454"/>
              <a:tabLst>
                <a:tab pos="286385" algn="l"/>
                <a:tab pos="287020" algn="l"/>
              </a:tabLst>
            </a:pPr>
            <a:r>
              <a:rPr lang="en-US" sz="2000" dirty="0"/>
              <a:t>11. Project management and finance: </a:t>
            </a:r>
          </a:p>
          <a:p>
            <a:pPr marL="12700">
              <a:lnSpc>
                <a:spcPct val="150000"/>
              </a:lnSpc>
              <a:buClr>
                <a:srgbClr val="0AD0D9"/>
              </a:buClr>
              <a:buSzPct val="95454"/>
              <a:tabLst>
                <a:tab pos="286385" algn="l"/>
                <a:tab pos="287020" algn="l"/>
              </a:tabLst>
            </a:pPr>
            <a:r>
              <a:rPr lang="en-US" sz="2000" dirty="0"/>
              <a:t>12. Life-long learning</a:t>
            </a:r>
          </a:p>
        </p:txBody>
      </p:sp>
    </p:spTree>
    <p:extLst>
      <p:ext uri="{BB962C8B-B14F-4D97-AF65-F5344CB8AC3E}">
        <p14:creationId xmlns:p14="http://schemas.microsoft.com/office/powerpoint/2010/main" val="1921271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ox(in)">
                                      <p:cBhvr>
                                        <p:cTn id="7" dur="1000"/>
                                        <p:tgtEl>
                                          <p:spTgt spid="9">
                                            <p:txEl>
                                              <p:pRg st="0" end="0"/>
                                            </p:txEl>
                                          </p:spTgt>
                                        </p:tgtEl>
                                      </p:cBhvr>
                                    </p:animEffect>
                                  </p:childTnLst>
                                </p:cTn>
                              </p:par>
                              <p:par>
                                <p:cTn id="8" presetID="4" presetClass="entr" presetSubtype="16" fill="hold"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box(in)">
                                      <p:cBhvr>
                                        <p:cTn id="10" dur="1000"/>
                                        <p:tgtEl>
                                          <p:spTgt spid="9">
                                            <p:txEl>
                                              <p:pRg st="1" end="1"/>
                                            </p:txEl>
                                          </p:spTgt>
                                        </p:tgtEl>
                                      </p:cBhvr>
                                    </p:animEffect>
                                  </p:childTnLst>
                                </p:cTn>
                              </p:par>
                              <p:par>
                                <p:cTn id="11" presetID="4" presetClass="entr" presetSubtype="16" fill="hold"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animEffect transition="in" filter="box(in)">
                                      <p:cBhvr>
                                        <p:cTn id="13" dur="1000"/>
                                        <p:tgtEl>
                                          <p:spTgt spid="9">
                                            <p:txEl>
                                              <p:pRg st="2" end="2"/>
                                            </p:txEl>
                                          </p:spTgt>
                                        </p:tgtEl>
                                      </p:cBhvr>
                                    </p:animEffect>
                                  </p:childTnLst>
                                </p:cTn>
                              </p:par>
                              <p:par>
                                <p:cTn id="14" presetID="4" presetClass="entr" presetSubtype="16" fill="hold" nodeType="withEffect">
                                  <p:stCondLst>
                                    <p:cond delay="0"/>
                                  </p:stCondLst>
                                  <p:childTnLst>
                                    <p:set>
                                      <p:cBhvr>
                                        <p:cTn id="15" dur="1" fill="hold">
                                          <p:stCondLst>
                                            <p:cond delay="0"/>
                                          </p:stCondLst>
                                        </p:cTn>
                                        <p:tgtEl>
                                          <p:spTgt spid="9">
                                            <p:txEl>
                                              <p:pRg st="3" end="3"/>
                                            </p:txEl>
                                          </p:spTgt>
                                        </p:tgtEl>
                                        <p:attrNameLst>
                                          <p:attrName>style.visibility</p:attrName>
                                        </p:attrNameLst>
                                      </p:cBhvr>
                                      <p:to>
                                        <p:strVal val="visible"/>
                                      </p:to>
                                    </p:set>
                                    <p:animEffect transition="in" filter="box(in)">
                                      <p:cBhvr>
                                        <p:cTn id="16" dur="1000"/>
                                        <p:tgtEl>
                                          <p:spTgt spid="9">
                                            <p:txEl>
                                              <p:pRg st="3" end="3"/>
                                            </p:txEl>
                                          </p:spTgt>
                                        </p:tgtEl>
                                      </p:cBhvr>
                                    </p:animEffect>
                                  </p:childTnLst>
                                </p:cTn>
                              </p:par>
                              <p:par>
                                <p:cTn id="17" presetID="4" presetClass="entr" presetSubtype="16" fill="hold" nodeType="with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animEffect transition="in" filter="box(in)">
                                      <p:cBhvr>
                                        <p:cTn id="19" dur="1000"/>
                                        <p:tgtEl>
                                          <p:spTgt spid="9">
                                            <p:txEl>
                                              <p:pRg st="4" end="4"/>
                                            </p:txEl>
                                          </p:spTgt>
                                        </p:tgtEl>
                                      </p:cBhvr>
                                    </p:animEffect>
                                  </p:childTnLst>
                                </p:cTn>
                              </p:par>
                              <p:par>
                                <p:cTn id="20" presetID="4" presetClass="entr" presetSubtype="16" fill="hold" nodeType="withEffect">
                                  <p:stCondLst>
                                    <p:cond delay="0"/>
                                  </p:stCondLst>
                                  <p:childTnLst>
                                    <p:set>
                                      <p:cBhvr>
                                        <p:cTn id="21" dur="1" fill="hold">
                                          <p:stCondLst>
                                            <p:cond delay="0"/>
                                          </p:stCondLst>
                                        </p:cTn>
                                        <p:tgtEl>
                                          <p:spTgt spid="9">
                                            <p:txEl>
                                              <p:pRg st="5" end="5"/>
                                            </p:txEl>
                                          </p:spTgt>
                                        </p:tgtEl>
                                        <p:attrNameLst>
                                          <p:attrName>style.visibility</p:attrName>
                                        </p:attrNameLst>
                                      </p:cBhvr>
                                      <p:to>
                                        <p:strVal val="visible"/>
                                      </p:to>
                                    </p:set>
                                    <p:animEffect transition="in" filter="box(in)">
                                      <p:cBhvr>
                                        <p:cTn id="22" dur="1000"/>
                                        <p:tgtEl>
                                          <p:spTgt spid="9">
                                            <p:txEl>
                                              <p:pRg st="5" end="5"/>
                                            </p:txEl>
                                          </p:spTgt>
                                        </p:tgtEl>
                                      </p:cBhvr>
                                    </p:animEffect>
                                  </p:childTnLst>
                                </p:cTn>
                              </p:par>
                              <p:par>
                                <p:cTn id="23" presetID="4" presetClass="entr" presetSubtype="16" fill="hold" nodeType="withEffect">
                                  <p:stCondLst>
                                    <p:cond delay="0"/>
                                  </p:stCondLst>
                                  <p:childTnLst>
                                    <p:set>
                                      <p:cBhvr>
                                        <p:cTn id="24" dur="1" fill="hold">
                                          <p:stCondLst>
                                            <p:cond delay="0"/>
                                          </p:stCondLst>
                                        </p:cTn>
                                        <p:tgtEl>
                                          <p:spTgt spid="9">
                                            <p:txEl>
                                              <p:pRg st="6" end="6"/>
                                            </p:txEl>
                                          </p:spTgt>
                                        </p:tgtEl>
                                        <p:attrNameLst>
                                          <p:attrName>style.visibility</p:attrName>
                                        </p:attrNameLst>
                                      </p:cBhvr>
                                      <p:to>
                                        <p:strVal val="visible"/>
                                      </p:to>
                                    </p:set>
                                    <p:animEffect transition="in" filter="box(in)">
                                      <p:cBhvr>
                                        <p:cTn id="25" dur="1000"/>
                                        <p:tgtEl>
                                          <p:spTgt spid="9">
                                            <p:txEl>
                                              <p:pRg st="6" end="6"/>
                                            </p:txEl>
                                          </p:spTgt>
                                        </p:tgtEl>
                                      </p:cBhvr>
                                    </p:animEffect>
                                  </p:childTnLst>
                                </p:cTn>
                              </p:par>
                              <p:par>
                                <p:cTn id="26" presetID="4" presetClass="entr" presetSubtype="16" fill="hold" nodeType="withEffect">
                                  <p:stCondLst>
                                    <p:cond delay="0"/>
                                  </p:stCondLst>
                                  <p:childTnLst>
                                    <p:set>
                                      <p:cBhvr>
                                        <p:cTn id="27" dur="1" fill="hold">
                                          <p:stCondLst>
                                            <p:cond delay="0"/>
                                          </p:stCondLst>
                                        </p:cTn>
                                        <p:tgtEl>
                                          <p:spTgt spid="9">
                                            <p:txEl>
                                              <p:pRg st="7" end="7"/>
                                            </p:txEl>
                                          </p:spTgt>
                                        </p:tgtEl>
                                        <p:attrNameLst>
                                          <p:attrName>style.visibility</p:attrName>
                                        </p:attrNameLst>
                                      </p:cBhvr>
                                      <p:to>
                                        <p:strVal val="visible"/>
                                      </p:to>
                                    </p:set>
                                    <p:animEffect transition="in" filter="box(in)">
                                      <p:cBhvr>
                                        <p:cTn id="28" dur="1000"/>
                                        <p:tgtEl>
                                          <p:spTgt spid="9">
                                            <p:txEl>
                                              <p:pRg st="7" end="7"/>
                                            </p:txEl>
                                          </p:spTgt>
                                        </p:tgtEl>
                                      </p:cBhvr>
                                    </p:animEffect>
                                  </p:childTnLst>
                                </p:cTn>
                              </p:par>
                              <p:par>
                                <p:cTn id="29" presetID="4" presetClass="entr" presetSubtype="16" fill="hold" nodeType="withEffect">
                                  <p:stCondLst>
                                    <p:cond delay="0"/>
                                  </p:stCondLst>
                                  <p:childTnLst>
                                    <p:set>
                                      <p:cBhvr>
                                        <p:cTn id="30" dur="1" fill="hold">
                                          <p:stCondLst>
                                            <p:cond delay="0"/>
                                          </p:stCondLst>
                                        </p:cTn>
                                        <p:tgtEl>
                                          <p:spTgt spid="9">
                                            <p:txEl>
                                              <p:pRg st="8" end="8"/>
                                            </p:txEl>
                                          </p:spTgt>
                                        </p:tgtEl>
                                        <p:attrNameLst>
                                          <p:attrName>style.visibility</p:attrName>
                                        </p:attrNameLst>
                                      </p:cBhvr>
                                      <p:to>
                                        <p:strVal val="visible"/>
                                      </p:to>
                                    </p:set>
                                    <p:animEffect transition="in" filter="box(in)">
                                      <p:cBhvr>
                                        <p:cTn id="31" dur="1000"/>
                                        <p:tgtEl>
                                          <p:spTgt spid="9">
                                            <p:txEl>
                                              <p:pRg st="8" end="8"/>
                                            </p:txEl>
                                          </p:spTgt>
                                        </p:tgtEl>
                                      </p:cBhvr>
                                    </p:animEffect>
                                  </p:childTnLst>
                                </p:cTn>
                              </p:par>
                              <p:par>
                                <p:cTn id="32" presetID="4" presetClass="entr" presetSubtype="16" fill="hold" nodeType="withEffect">
                                  <p:stCondLst>
                                    <p:cond delay="0"/>
                                  </p:stCondLst>
                                  <p:childTnLst>
                                    <p:set>
                                      <p:cBhvr>
                                        <p:cTn id="33" dur="1" fill="hold">
                                          <p:stCondLst>
                                            <p:cond delay="0"/>
                                          </p:stCondLst>
                                        </p:cTn>
                                        <p:tgtEl>
                                          <p:spTgt spid="9">
                                            <p:txEl>
                                              <p:pRg st="9" end="9"/>
                                            </p:txEl>
                                          </p:spTgt>
                                        </p:tgtEl>
                                        <p:attrNameLst>
                                          <p:attrName>style.visibility</p:attrName>
                                        </p:attrNameLst>
                                      </p:cBhvr>
                                      <p:to>
                                        <p:strVal val="visible"/>
                                      </p:to>
                                    </p:set>
                                    <p:animEffect transition="in" filter="box(in)">
                                      <p:cBhvr>
                                        <p:cTn id="34" dur="1000"/>
                                        <p:tgtEl>
                                          <p:spTgt spid="9">
                                            <p:txEl>
                                              <p:pRg st="9" end="9"/>
                                            </p:txEl>
                                          </p:spTgt>
                                        </p:tgtEl>
                                      </p:cBhvr>
                                    </p:animEffect>
                                  </p:childTnLst>
                                </p:cTn>
                              </p:par>
                              <p:par>
                                <p:cTn id="35" presetID="4" presetClass="entr" presetSubtype="16" fill="hold" nodeType="withEffect">
                                  <p:stCondLst>
                                    <p:cond delay="0"/>
                                  </p:stCondLst>
                                  <p:childTnLst>
                                    <p:set>
                                      <p:cBhvr>
                                        <p:cTn id="36" dur="1" fill="hold">
                                          <p:stCondLst>
                                            <p:cond delay="0"/>
                                          </p:stCondLst>
                                        </p:cTn>
                                        <p:tgtEl>
                                          <p:spTgt spid="9">
                                            <p:txEl>
                                              <p:pRg st="10" end="10"/>
                                            </p:txEl>
                                          </p:spTgt>
                                        </p:tgtEl>
                                        <p:attrNameLst>
                                          <p:attrName>style.visibility</p:attrName>
                                        </p:attrNameLst>
                                      </p:cBhvr>
                                      <p:to>
                                        <p:strVal val="visible"/>
                                      </p:to>
                                    </p:set>
                                    <p:animEffect transition="in" filter="box(in)">
                                      <p:cBhvr>
                                        <p:cTn id="37" dur="1000"/>
                                        <p:tgtEl>
                                          <p:spTgt spid="9">
                                            <p:txEl>
                                              <p:pRg st="10" end="10"/>
                                            </p:txEl>
                                          </p:spTgt>
                                        </p:tgtEl>
                                      </p:cBhvr>
                                    </p:animEffect>
                                  </p:childTnLst>
                                </p:cTn>
                              </p:par>
                              <p:par>
                                <p:cTn id="38" presetID="4" presetClass="entr" presetSubtype="16" fill="hold" nodeType="withEffect">
                                  <p:stCondLst>
                                    <p:cond delay="0"/>
                                  </p:stCondLst>
                                  <p:childTnLst>
                                    <p:set>
                                      <p:cBhvr>
                                        <p:cTn id="39" dur="1" fill="hold">
                                          <p:stCondLst>
                                            <p:cond delay="0"/>
                                          </p:stCondLst>
                                        </p:cTn>
                                        <p:tgtEl>
                                          <p:spTgt spid="9">
                                            <p:txEl>
                                              <p:pRg st="11" end="11"/>
                                            </p:txEl>
                                          </p:spTgt>
                                        </p:tgtEl>
                                        <p:attrNameLst>
                                          <p:attrName>style.visibility</p:attrName>
                                        </p:attrNameLst>
                                      </p:cBhvr>
                                      <p:to>
                                        <p:strVal val="visible"/>
                                      </p:to>
                                    </p:set>
                                    <p:animEffect transition="in" filter="box(in)">
                                      <p:cBhvr>
                                        <p:cTn id="40" dur="1000"/>
                                        <p:tgtEl>
                                          <p:spTgt spid="9">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4" y="41411"/>
            <a:ext cx="6423472" cy="62975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lvl="0" algn="ctr">
              <a:spcBef>
                <a:spcPct val="0"/>
              </a:spcBef>
              <a:defRPr/>
            </a:pPr>
            <a:r>
              <a:rPr lang="en-US" sz="3000" dirty="0"/>
              <a:t>Old Question Papers</a:t>
            </a:r>
          </a:p>
        </p:txBody>
      </p:sp>
      <p:pic>
        <p:nvPicPr>
          <p:cNvPr id="4" name="Picture 3">
            <a:extLst>
              <a:ext uri="{FF2B5EF4-FFF2-40B4-BE49-F238E27FC236}">
                <a16:creationId xmlns:a16="http://schemas.microsoft.com/office/drawing/2014/main" id="{E117B788-0D88-05A4-99E5-1C89B612E9F5}"/>
              </a:ext>
            </a:extLst>
          </p:cNvPr>
          <p:cNvPicPr>
            <a:picLocks noChangeAspect="1"/>
          </p:cNvPicPr>
          <p:nvPr/>
        </p:nvPicPr>
        <p:blipFill>
          <a:blip r:embed="rId2"/>
          <a:stretch>
            <a:fillRect/>
          </a:stretch>
        </p:blipFill>
        <p:spPr>
          <a:xfrm>
            <a:off x="1524000" y="1062861"/>
            <a:ext cx="6248400" cy="5037078"/>
          </a:xfrm>
          <a:prstGeom prst="rect">
            <a:avLst/>
          </a:prstGeom>
        </p:spPr>
      </p:pic>
      <p:sp>
        <p:nvSpPr>
          <p:cNvPr id="6" name="Date Placeholder 5">
            <a:extLst>
              <a:ext uri="{FF2B5EF4-FFF2-40B4-BE49-F238E27FC236}">
                <a16:creationId xmlns:a16="http://schemas.microsoft.com/office/drawing/2014/main" id="{34552771-83CF-C3E6-E75A-BD67A9A8FDC6}"/>
              </a:ext>
            </a:extLst>
          </p:cNvPr>
          <p:cNvSpPr>
            <a:spLocks noGrp="1"/>
          </p:cNvSpPr>
          <p:nvPr>
            <p:ph type="dt" sz="half" idx="10"/>
          </p:nvPr>
        </p:nvSpPr>
        <p:spPr/>
        <p:txBody>
          <a:bodyPr/>
          <a:lstStyle/>
          <a:p>
            <a:fld id="{1109D6BC-1A70-824B-A56E-7818948F6D4B}" type="datetime1">
              <a:rPr lang="en-IN" smtClean="0"/>
              <a:t>01/07/24</a:t>
            </a:fld>
            <a:endParaRPr lang="en-US"/>
          </a:p>
        </p:txBody>
      </p:sp>
      <p:sp>
        <p:nvSpPr>
          <p:cNvPr id="8" name="Footer Placeholder 7">
            <a:extLst>
              <a:ext uri="{FF2B5EF4-FFF2-40B4-BE49-F238E27FC236}">
                <a16:creationId xmlns:a16="http://schemas.microsoft.com/office/drawing/2014/main" id="{028D88E7-A5C5-8B05-0638-F5EAC5D3B672}"/>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01F96F67-4CA6-DD77-93C0-CE640726085D}"/>
              </a:ext>
            </a:extLst>
          </p:cNvPr>
          <p:cNvSpPr>
            <a:spLocks noGrp="1"/>
          </p:cNvSpPr>
          <p:nvPr>
            <p:ph type="sldNum" sz="quarter" idx="12"/>
          </p:nvPr>
        </p:nvSpPr>
        <p:spPr/>
        <p:txBody>
          <a:bodyPr/>
          <a:lstStyle/>
          <a:p>
            <a:fld id="{B6F15528-21DE-4FAA-801E-634DDDAF4B2B}" type="slidenum">
              <a:rPr lang="en-US" smtClean="0"/>
              <a:pPr/>
              <a:t>90</a:t>
            </a:fld>
            <a:endParaRPr lang="en-US"/>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046064" y="66125"/>
            <a:ext cx="6423472" cy="62975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lvl="0" algn="ctr">
              <a:spcBef>
                <a:spcPct val="0"/>
              </a:spcBef>
              <a:defRPr/>
            </a:pPr>
            <a:r>
              <a:rPr lang="en-US" sz="3000" dirty="0"/>
              <a:t>Old Question Papers</a:t>
            </a:r>
          </a:p>
        </p:txBody>
      </p:sp>
      <p:pic>
        <p:nvPicPr>
          <p:cNvPr id="5" name="Picture 4">
            <a:extLst>
              <a:ext uri="{FF2B5EF4-FFF2-40B4-BE49-F238E27FC236}">
                <a16:creationId xmlns:a16="http://schemas.microsoft.com/office/drawing/2014/main" id="{AC4BE870-1EA2-A31C-4B38-B61DC5CF7780}"/>
              </a:ext>
            </a:extLst>
          </p:cNvPr>
          <p:cNvPicPr>
            <a:picLocks noChangeAspect="1"/>
          </p:cNvPicPr>
          <p:nvPr/>
        </p:nvPicPr>
        <p:blipFill>
          <a:blip r:embed="rId2"/>
          <a:stretch>
            <a:fillRect/>
          </a:stretch>
        </p:blipFill>
        <p:spPr>
          <a:xfrm>
            <a:off x="2030510" y="1116129"/>
            <a:ext cx="5082980" cy="4625741"/>
          </a:xfrm>
          <a:prstGeom prst="rect">
            <a:avLst/>
          </a:prstGeom>
        </p:spPr>
      </p:pic>
      <p:sp>
        <p:nvSpPr>
          <p:cNvPr id="6" name="Date Placeholder 5">
            <a:extLst>
              <a:ext uri="{FF2B5EF4-FFF2-40B4-BE49-F238E27FC236}">
                <a16:creationId xmlns:a16="http://schemas.microsoft.com/office/drawing/2014/main" id="{063CC9AE-DBED-C58A-3615-8EA7F3047D86}"/>
              </a:ext>
            </a:extLst>
          </p:cNvPr>
          <p:cNvSpPr>
            <a:spLocks noGrp="1"/>
          </p:cNvSpPr>
          <p:nvPr>
            <p:ph type="dt" sz="half" idx="10"/>
          </p:nvPr>
        </p:nvSpPr>
        <p:spPr/>
        <p:txBody>
          <a:bodyPr/>
          <a:lstStyle/>
          <a:p>
            <a:fld id="{F4D9469A-8817-7B4F-A4BA-E22E0390294C}" type="datetime1">
              <a:rPr lang="en-IN" smtClean="0"/>
              <a:t>01/07/24</a:t>
            </a:fld>
            <a:endParaRPr lang="en-US"/>
          </a:p>
        </p:txBody>
      </p:sp>
      <p:sp>
        <p:nvSpPr>
          <p:cNvPr id="8" name="Footer Placeholder 7">
            <a:extLst>
              <a:ext uri="{FF2B5EF4-FFF2-40B4-BE49-F238E27FC236}">
                <a16:creationId xmlns:a16="http://schemas.microsoft.com/office/drawing/2014/main" id="{F72263E0-E852-A6BB-8D28-0AFD22246A21}"/>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9F4D8ADC-8BAB-5431-C191-56000163D965}"/>
              </a:ext>
            </a:extLst>
          </p:cNvPr>
          <p:cNvSpPr>
            <a:spLocks noGrp="1"/>
          </p:cNvSpPr>
          <p:nvPr>
            <p:ph type="sldNum" sz="quarter" idx="12"/>
          </p:nvPr>
        </p:nvSpPr>
        <p:spPr/>
        <p:txBody>
          <a:bodyPr/>
          <a:lstStyle/>
          <a:p>
            <a:fld id="{B6F15528-21DE-4FAA-801E-634DDDAF4B2B}" type="slidenum">
              <a:rPr lang="en-US" smtClean="0"/>
              <a:pPr/>
              <a:t>91</a:t>
            </a:fld>
            <a:endParaRPr lang="en-US"/>
          </a:p>
        </p:txBody>
      </p:sp>
    </p:spTree>
    <p:extLst>
      <p:ext uri="{BB962C8B-B14F-4D97-AF65-F5344CB8AC3E}">
        <p14:creationId xmlns:p14="http://schemas.microsoft.com/office/powerpoint/2010/main" val="144614418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986455" y="94750"/>
            <a:ext cx="6800193"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lvl="0" algn="ctr">
              <a:spcBef>
                <a:spcPct val="0"/>
              </a:spcBef>
              <a:defRPr/>
            </a:pPr>
            <a:r>
              <a:rPr lang="en-US" sz="3000" dirty="0"/>
              <a:t>Old Question Papers</a:t>
            </a:r>
          </a:p>
        </p:txBody>
      </p:sp>
      <p:pic>
        <p:nvPicPr>
          <p:cNvPr id="5" name="Picture 4">
            <a:extLst>
              <a:ext uri="{FF2B5EF4-FFF2-40B4-BE49-F238E27FC236}">
                <a16:creationId xmlns:a16="http://schemas.microsoft.com/office/drawing/2014/main" id="{0BE777D9-29D5-0459-197C-CC81D711344A}"/>
              </a:ext>
            </a:extLst>
          </p:cNvPr>
          <p:cNvPicPr>
            <a:picLocks noChangeAspect="1"/>
          </p:cNvPicPr>
          <p:nvPr/>
        </p:nvPicPr>
        <p:blipFill>
          <a:blip r:embed="rId2"/>
          <a:stretch>
            <a:fillRect/>
          </a:stretch>
        </p:blipFill>
        <p:spPr>
          <a:xfrm>
            <a:off x="1460938" y="767255"/>
            <a:ext cx="6337738" cy="5917324"/>
          </a:xfrm>
          <a:prstGeom prst="rect">
            <a:avLst/>
          </a:prstGeom>
        </p:spPr>
      </p:pic>
      <p:sp>
        <p:nvSpPr>
          <p:cNvPr id="6" name="Date Placeholder 5">
            <a:extLst>
              <a:ext uri="{FF2B5EF4-FFF2-40B4-BE49-F238E27FC236}">
                <a16:creationId xmlns:a16="http://schemas.microsoft.com/office/drawing/2014/main" id="{D64ABD57-72C7-61E9-2517-A360593A0D3C}"/>
              </a:ext>
            </a:extLst>
          </p:cNvPr>
          <p:cNvSpPr>
            <a:spLocks noGrp="1"/>
          </p:cNvSpPr>
          <p:nvPr>
            <p:ph type="dt" sz="half" idx="10"/>
          </p:nvPr>
        </p:nvSpPr>
        <p:spPr/>
        <p:txBody>
          <a:bodyPr/>
          <a:lstStyle/>
          <a:p>
            <a:fld id="{5E6F66AD-4231-A844-BD95-BC1588F42E36}" type="datetime1">
              <a:rPr lang="en-IN" smtClean="0"/>
              <a:t>01/07/24</a:t>
            </a:fld>
            <a:endParaRPr lang="en-US"/>
          </a:p>
        </p:txBody>
      </p:sp>
      <p:sp>
        <p:nvSpPr>
          <p:cNvPr id="8" name="Footer Placeholder 7">
            <a:extLst>
              <a:ext uri="{FF2B5EF4-FFF2-40B4-BE49-F238E27FC236}">
                <a16:creationId xmlns:a16="http://schemas.microsoft.com/office/drawing/2014/main" id="{31AA065F-34B8-4443-24A0-BCB9FC89FAC9}"/>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B33B2F83-DEDF-DD31-27AB-2F130F65EEFC}"/>
              </a:ext>
            </a:extLst>
          </p:cNvPr>
          <p:cNvSpPr>
            <a:spLocks noGrp="1"/>
          </p:cNvSpPr>
          <p:nvPr>
            <p:ph type="sldNum" sz="quarter" idx="12"/>
          </p:nvPr>
        </p:nvSpPr>
        <p:spPr/>
        <p:txBody>
          <a:bodyPr/>
          <a:lstStyle/>
          <a:p>
            <a:fld id="{B6F15528-21DE-4FAA-801E-634DDDAF4B2B}" type="slidenum">
              <a:rPr lang="en-US" smtClean="0"/>
              <a:pPr/>
              <a:t>92</a:t>
            </a:fld>
            <a:endParaRPr lang="en-US"/>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986455" y="94750"/>
            <a:ext cx="6800193"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lvl="0" algn="ctr">
              <a:spcBef>
                <a:spcPct val="0"/>
              </a:spcBef>
              <a:defRPr/>
            </a:pPr>
            <a:r>
              <a:rPr lang="en-US" sz="3000" dirty="0"/>
              <a:t>Old Question Papers</a:t>
            </a:r>
          </a:p>
        </p:txBody>
      </p:sp>
      <p:pic>
        <p:nvPicPr>
          <p:cNvPr id="2" name="Picture 1">
            <a:extLst>
              <a:ext uri="{FF2B5EF4-FFF2-40B4-BE49-F238E27FC236}">
                <a16:creationId xmlns:a16="http://schemas.microsoft.com/office/drawing/2014/main" id="{723490C0-9243-27C7-F197-361FA0AAA7E2}"/>
              </a:ext>
            </a:extLst>
          </p:cNvPr>
          <p:cNvPicPr>
            <a:picLocks noChangeAspect="1"/>
          </p:cNvPicPr>
          <p:nvPr/>
        </p:nvPicPr>
        <p:blipFill>
          <a:blip r:embed="rId2"/>
          <a:stretch>
            <a:fillRect/>
          </a:stretch>
        </p:blipFill>
        <p:spPr>
          <a:xfrm>
            <a:off x="1643865" y="750013"/>
            <a:ext cx="6922619" cy="5928189"/>
          </a:xfrm>
          <a:prstGeom prst="rect">
            <a:avLst/>
          </a:prstGeom>
        </p:spPr>
      </p:pic>
      <p:sp>
        <p:nvSpPr>
          <p:cNvPr id="6" name="Date Placeholder 5">
            <a:extLst>
              <a:ext uri="{FF2B5EF4-FFF2-40B4-BE49-F238E27FC236}">
                <a16:creationId xmlns:a16="http://schemas.microsoft.com/office/drawing/2014/main" id="{4F032CC9-6E57-E456-B7B7-5E9011AA500E}"/>
              </a:ext>
            </a:extLst>
          </p:cNvPr>
          <p:cNvSpPr>
            <a:spLocks noGrp="1"/>
          </p:cNvSpPr>
          <p:nvPr>
            <p:ph type="dt" sz="half" idx="10"/>
          </p:nvPr>
        </p:nvSpPr>
        <p:spPr/>
        <p:txBody>
          <a:bodyPr/>
          <a:lstStyle/>
          <a:p>
            <a:fld id="{00564410-2B8E-934A-99A1-89B8EAFB5B94}" type="datetime1">
              <a:rPr lang="en-IN" smtClean="0"/>
              <a:t>01/07/24</a:t>
            </a:fld>
            <a:endParaRPr lang="en-US"/>
          </a:p>
        </p:txBody>
      </p:sp>
      <p:sp>
        <p:nvSpPr>
          <p:cNvPr id="8" name="Footer Placeholder 7">
            <a:extLst>
              <a:ext uri="{FF2B5EF4-FFF2-40B4-BE49-F238E27FC236}">
                <a16:creationId xmlns:a16="http://schemas.microsoft.com/office/drawing/2014/main" id="{972CD70B-E9EA-4B56-1972-4380FD751846}"/>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28877E34-1498-96C5-E610-263B1B92135C}"/>
              </a:ext>
            </a:extLst>
          </p:cNvPr>
          <p:cNvSpPr>
            <a:spLocks noGrp="1"/>
          </p:cNvSpPr>
          <p:nvPr>
            <p:ph type="sldNum" sz="quarter" idx="12"/>
          </p:nvPr>
        </p:nvSpPr>
        <p:spPr/>
        <p:txBody>
          <a:bodyPr/>
          <a:lstStyle/>
          <a:p>
            <a:fld id="{B6F15528-21DE-4FAA-801E-634DDDAF4B2B}" type="slidenum">
              <a:rPr lang="en-US" smtClean="0"/>
              <a:pPr/>
              <a:t>93</a:t>
            </a:fld>
            <a:endParaRPr lang="en-US"/>
          </a:p>
        </p:txBody>
      </p:sp>
    </p:spTree>
    <p:extLst>
      <p:ext uri="{BB962C8B-B14F-4D97-AF65-F5344CB8AC3E}">
        <p14:creationId xmlns:p14="http://schemas.microsoft.com/office/powerpoint/2010/main" val="138664462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986455" y="94750"/>
            <a:ext cx="6800193"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lvl="0" algn="ctr">
              <a:spcBef>
                <a:spcPct val="0"/>
              </a:spcBef>
              <a:defRPr/>
            </a:pPr>
            <a:r>
              <a:rPr lang="en-US" sz="3000" dirty="0"/>
              <a:t>Old Question Papers</a:t>
            </a:r>
          </a:p>
        </p:txBody>
      </p:sp>
      <p:pic>
        <p:nvPicPr>
          <p:cNvPr id="3" name="Picture 2">
            <a:extLst>
              <a:ext uri="{FF2B5EF4-FFF2-40B4-BE49-F238E27FC236}">
                <a16:creationId xmlns:a16="http://schemas.microsoft.com/office/drawing/2014/main" id="{3632AB6C-4423-79E7-EA28-72ECF20AF3BE}"/>
              </a:ext>
            </a:extLst>
          </p:cNvPr>
          <p:cNvPicPr>
            <a:picLocks noChangeAspect="1"/>
          </p:cNvPicPr>
          <p:nvPr/>
        </p:nvPicPr>
        <p:blipFill>
          <a:blip r:embed="rId2"/>
          <a:stretch>
            <a:fillRect/>
          </a:stretch>
        </p:blipFill>
        <p:spPr>
          <a:xfrm>
            <a:off x="1366463" y="750013"/>
            <a:ext cx="6852863" cy="6013237"/>
          </a:xfrm>
          <a:prstGeom prst="rect">
            <a:avLst/>
          </a:prstGeom>
        </p:spPr>
      </p:pic>
      <p:sp>
        <p:nvSpPr>
          <p:cNvPr id="6" name="Date Placeholder 5">
            <a:extLst>
              <a:ext uri="{FF2B5EF4-FFF2-40B4-BE49-F238E27FC236}">
                <a16:creationId xmlns:a16="http://schemas.microsoft.com/office/drawing/2014/main" id="{0B658B1E-D902-3AF6-E385-BA39648AC843}"/>
              </a:ext>
            </a:extLst>
          </p:cNvPr>
          <p:cNvSpPr>
            <a:spLocks noGrp="1"/>
          </p:cNvSpPr>
          <p:nvPr>
            <p:ph type="dt" sz="half" idx="10"/>
          </p:nvPr>
        </p:nvSpPr>
        <p:spPr/>
        <p:txBody>
          <a:bodyPr/>
          <a:lstStyle/>
          <a:p>
            <a:fld id="{BBAF8391-C6C3-134E-8CAB-915A36BCC186}" type="datetime1">
              <a:rPr lang="en-IN" smtClean="0"/>
              <a:t>01/07/24</a:t>
            </a:fld>
            <a:endParaRPr lang="en-US"/>
          </a:p>
        </p:txBody>
      </p:sp>
      <p:sp>
        <p:nvSpPr>
          <p:cNvPr id="8" name="Footer Placeholder 7">
            <a:extLst>
              <a:ext uri="{FF2B5EF4-FFF2-40B4-BE49-F238E27FC236}">
                <a16:creationId xmlns:a16="http://schemas.microsoft.com/office/drawing/2014/main" id="{E9BFB78E-BEB1-D2E4-4D16-10C7CC3EB0CC}"/>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6811F8F9-5D8B-C2DE-2955-90FAFF4D2A61}"/>
              </a:ext>
            </a:extLst>
          </p:cNvPr>
          <p:cNvSpPr>
            <a:spLocks noGrp="1"/>
          </p:cNvSpPr>
          <p:nvPr>
            <p:ph type="sldNum" sz="quarter" idx="12"/>
          </p:nvPr>
        </p:nvSpPr>
        <p:spPr/>
        <p:txBody>
          <a:bodyPr/>
          <a:lstStyle/>
          <a:p>
            <a:fld id="{B6F15528-21DE-4FAA-801E-634DDDAF4B2B}" type="slidenum">
              <a:rPr lang="en-US" smtClean="0"/>
              <a:pPr/>
              <a:t>94</a:t>
            </a:fld>
            <a:endParaRPr lang="en-US"/>
          </a:p>
        </p:txBody>
      </p:sp>
    </p:spTree>
    <p:extLst>
      <p:ext uri="{BB962C8B-B14F-4D97-AF65-F5344CB8AC3E}">
        <p14:creationId xmlns:p14="http://schemas.microsoft.com/office/powerpoint/2010/main" val="384259988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986455" y="94750"/>
            <a:ext cx="6800193"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lvl="0" algn="ctr">
              <a:spcBef>
                <a:spcPct val="0"/>
              </a:spcBef>
              <a:defRPr/>
            </a:pPr>
            <a:r>
              <a:rPr lang="en-US" sz="3000" dirty="0"/>
              <a:t>Old Question Papers</a:t>
            </a:r>
          </a:p>
        </p:txBody>
      </p:sp>
      <p:pic>
        <p:nvPicPr>
          <p:cNvPr id="2" name="Picture 1">
            <a:extLst>
              <a:ext uri="{FF2B5EF4-FFF2-40B4-BE49-F238E27FC236}">
                <a16:creationId xmlns:a16="http://schemas.microsoft.com/office/drawing/2014/main" id="{54DA45DE-B59D-D55E-BFBF-A5A7C15F506D}"/>
              </a:ext>
            </a:extLst>
          </p:cNvPr>
          <p:cNvPicPr>
            <a:picLocks noChangeAspect="1"/>
          </p:cNvPicPr>
          <p:nvPr/>
        </p:nvPicPr>
        <p:blipFill>
          <a:blip r:embed="rId2"/>
          <a:stretch>
            <a:fillRect/>
          </a:stretch>
        </p:blipFill>
        <p:spPr>
          <a:xfrm>
            <a:off x="1695236" y="821933"/>
            <a:ext cx="7091412" cy="5506678"/>
          </a:xfrm>
          <a:prstGeom prst="rect">
            <a:avLst/>
          </a:prstGeom>
        </p:spPr>
      </p:pic>
      <p:sp>
        <p:nvSpPr>
          <p:cNvPr id="6" name="Date Placeholder 5">
            <a:extLst>
              <a:ext uri="{FF2B5EF4-FFF2-40B4-BE49-F238E27FC236}">
                <a16:creationId xmlns:a16="http://schemas.microsoft.com/office/drawing/2014/main" id="{5E8333D9-FBAD-BB23-E037-7378EB44F612}"/>
              </a:ext>
            </a:extLst>
          </p:cNvPr>
          <p:cNvSpPr>
            <a:spLocks noGrp="1"/>
          </p:cNvSpPr>
          <p:nvPr>
            <p:ph type="dt" sz="half" idx="10"/>
          </p:nvPr>
        </p:nvSpPr>
        <p:spPr/>
        <p:txBody>
          <a:bodyPr/>
          <a:lstStyle/>
          <a:p>
            <a:fld id="{182E7E27-D41D-A645-B985-4C5A125B428C}" type="datetime1">
              <a:rPr lang="en-IN" smtClean="0"/>
              <a:t>01/07/24</a:t>
            </a:fld>
            <a:endParaRPr lang="en-US"/>
          </a:p>
        </p:txBody>
      </p:sp>
      <p:sp>
        <p:nvSpPr>
          <p:cNvPr id="8" name="Footer Placeholder 7">
            <a:extLst>
              <a:ext uri="{FF2B5EF4-FFF2-40B4-BE49-F238E27FC236}">
                <a16:creationId xmlns:a16="http://schemas.microsoft.com/office/drawing/2014/main" id="{8CB6D82A-DB54-7087-FE4F-AFFD4E18F90A}"/>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87210AF0-9D56-E8B3-8C1A-DA98D85C3ACF}"/>
              </a:ext>
            </a:extLst>
          </p:cNvPr>
          <p:cNvSpPr>
            <a:spLocks noGrp="1"/>
          </p:cNvSpPr>
          <p:nvPr>
            <p:ph type="sldNum" sz="quarter" idx="12"/>
          </p:nvPr>
        </p:nvSpPr>
        <p:spPr/>
        <p:txBody>
          <a:bodyPr/>
          <a:lstStyle/>
          <a:p>
            <a:fld id="{B6F15528-21DE-4FAA-801E-634DDDAF4B2B}" type="slidenum">
              <a:rPr lang="en-US" smtClean="0"/>
              <a:pPr/>
              <a:t>95</a:t>
            </a:fld>
            <a:endParaRPr lang="en-US"/>
          </a:p>
        </p:txBody>
      </p:sp>
    </p:spTree>
    <p:extLst>
      <p:ext uri="{BB962C8B-B14F-4D97-AF65-F5344CB8AC3E}">
        <p14:creationId xmlns:p14="http://schemas.microsoft.com/office/powerpoint/2010/main" val="55784471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7748" y="914400"/>
            <a:ext cx="8229600" cy="4495800"/>
          </a:xfrm>
        </p:spPr>
        <p:txBody>
          <a:bodyPr>
            <a:normAutofit/>
          </a:bodyPr>
          <a:lstStyle/>
          <a:p>
            <a:r>
              <a:rPr lang="en-IN" dirty="0"/>
              <a:t>W</a:t>
            </a:r>
            <a:r>
              <a:rPr lang="en-IN" sz="2400" dirty="0"/>
              <a:t>hat is cluster analysis?</a:t>
            </a:r>
          </a:p>
          <a:p>
            <a:r>
              <a:rPr lang="en-US" sz="2400" dirty="0"/>
              <a:t>What is the goal of clustering analysis?</a:t>
            </a:r>
            <a:endParaRPr lang="en-IN" sz="2400" dirty="0"/>
          </a:p>
          <a:p>
            <a:r>
              <a:rPr lang="en-US" sz="2400" dirty="0"/>
              <a:t>What is the difference between supervised learning and unsupervised learning? </a:t>
            </a:r>
            <a:endParaRPr lang="en-IN" sz="2400" dirty="0"/>
          </a:p>
          <a:p>
            <a:r>
              <a:rPr lang="en-IN" sz="2400" dirty="0"/>
              <a:t>What is Euclidean distance? </a:t>
            </a:r>
          </a:p>
          <a:p>
            <a:r>
              <a:rPr lang="en-IN" sz="2400" dirty="0"/>
              <a:t>What is centroid? </a:t>
            </a:r>
          </a:p>
          <a:p>
            <a:r>
              <a:rPr lang="en-US" sz="2400" dirty="0"/>
              <a:t>What is the different between exploratory and confirmatory &amp; explanatory analysis?</a:t>
            </a:r>
            <a:endParaRPr lang="en-IN" sz="2400" dirty="0"/>
          </a:p>
          <a:p>
            <a:r>
              <a:rPr lang="en-IN" sz="2400" dirty="0"/>
              <a:t>What is K-Means algorithm?</a:t>
            </a:r>
          </a:p>
          <a:p>
            <a:r>
              <a:rPr lang="en-US" sz="2400" dirty="0"/>
              <a:t>What are the pros and cons of the K-Means algorithm? </a:t>
            </a:r>
            <a:r>
              <a:rPr lang="en-IN" sz="2400" dirty="0"/>
              <a:t> </a:t>
            </a:r>
          </a:p>
          <a:p>
            <a:endParaRPr lang="en-US" dirty="0"/>
          </a:p>
        </p:txBody>
      </p:sp>
      <p:sp>
        <p:nvSpPr>
          <p:cNvPr id="7" name="Title 1"/>
          <p:cNvSpPr txBox="1">
            <a:spLocks/>
          </p:cNvSpPr>
          <p:nvPr/>
        </p:nvSpPr>
        <p:spPr>
          <a:xfrm>
            <a:off x="2046065" y="1"/>
            <a:ext cx="6423471" cy="685799"/>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000" dirty="0"/>
              <a:t>Expected Questions for University Exam </a:t>
            </a:r>
            <a:endParaRPr kumimoji="0" lang="en-US" sz="3000" b="0" i="0" u="none" strike="noStrike" kern="1200" cap="none" spc="0" normalizeH="0" baseline="0" noProof="0" dirty="0">
              <a:ln>
                <a:noFill/>
              </a:ln>
              <a:solidFill>
                <a:schemeClr val="dk1"/>
              </a:solidFill>
              <a:effectLst/>
              <a:uLnTx/>
              <a:uFillTx/>
              <a:latin typeface="+mn-lt"/>
              <a:ea typeface="+mn-ea"/>
              <a:cs typeface="+mn-cs"/>
            </a:endParaRPr>
          </a:p>
        </p:txBody>
      </p:sp>
      <p:sp>
        <p:nvSpPr>
          <p:cNvPr id="6" name="Date Placeholder 5">
            <a:extLst>
              <a:ext uri="{FF2B5EF4-FFF2-40B4-BE49-F238E27FC236}">
                <a16:creationId xmlns:a16="http://schemas.microsoft.com/office/drawing/2014/main" id="{ACC63715-DE75-87B6-9821-B46305481475}"/>
              </a:ext>
            </a:extLst>
          </p:cNvPr>
          <p:cNvSpPr>
            <a:spLocks noGrp="1"/>
          </p:cNvSpPr>
          <p:nvPr>
            <p:ph type="dt" sz="half" idx="10"/>
          </p:nvPr>
        </p:nvSpPr>
        <p:spPr/>
        <p:txBody>
          <a:bodyPr/>
          <a:lstStyle/>
          <a:p>
            <a:fld id="{11F4C148-DC45-8747-B75F-985772118B5E}" type="datetime1">
              <a:rPr lang="en-IN" smtClean="0"/>
              <a:t>01/07/24</a:t>
            </a:fld>
            <a:endParaRPr lang="en-US"/>
          </a:p>
        </p:txBody>
      </p:sp>
      <p:sp>
        <p:nvSpPr>
          <p:cNvPr id="8" name="Footer Placeholder 7">
            <a:extLst>
              <a:ext uri="{FF2B5EF4-FFF2-40B4-BE49-F238E27FC236}">
                <a16:creationId xmlns:a16="http://schemas.microsoft.com/office/drawing/2014/main" id="{E039EFA4-7D60-B8C6-5631-A17E78523939}"/>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5B19848D-9EC3-3F79-A2FC-8323D8B1AF6E}"/>
              </a:ext>
            </a:extLst>
          </p:cNvPr>
          <p:cNvSpPr>
            <a:spLocks noGrp="1"/>
          </p:cNvSpPr>
          <p:nvPr>
            <p:ph type="sldNum" sz="quarter" idx="12"/>
          </p:nvPr>
        </p:nvSpPr>
        <p:spPr/>
        <p:txBody>
          <a:bodyPr/>
          <a:lstStyle/>
          <a:p>
            <a:fld id="{B6F15528-21DE-4FAA-801E-634DDDAF4B2B}" type="slidenum">
              <a:rPr lang="en-US" smtClean="0"/>
              <a:pPr/>
              <a:t>96</a:t>
            </a:fld>
            <a:endParaRPr 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207172" y="0"/>
            <a:ext cx="6621518" cy="762000"/>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dirty="0"/>
              <a:t>References</a:t>
            </a:r>
            <a:endParaRPr lang="en-US" sz="3000" dirty="0"/>
          </a:p>
        </p:txBody>
      </p:sp>
      <p:sp>
        <p:nvSpPr>
          <p:cNvPr id="5" name="Rectangle 4"/>
          <p:cNvSpPr/>
          <p:nvPr/>
        </p:nvSpPr>
        <p:spPr>
          <a:xfrm>
            <a:off x="685800" y="1859340"/>
            <a:ext cx="7772400" cy="3477875"/>
          </a:xfrm>
          <a:prstGeom prst="rect">
            <a:avLst/>
          </a:prstGeom>
        </p:spPr>
        <p:txBody>
          <a:bodyPr wrap="square">
            <a:spAutoFit/>
          </a:bodyPr>
          <a:lstStyle/>
          <a:p>
            <a:r>
              <a:rPr lang="en-US" sz="2200" dirty="0"/>
              <a:t>Text books: </a:t>
            </a:r>
          </a:p>
          <a:p>
            <a:endParaRPr lang="en-US" sz="2200" dirty="0"/>
          </a:p>
          <a:p>
            <a:r>
              <a:rPr lang="en-US" sz="2200" dirty="0"/>
              <a:t>1. Tom M. Mitchell, ―Machine Learning, McGraw-Hill Education (India) Private Limited, 2013. </a:t>
            </a:r>
          </a:p>
          <a:p>
            <a:r>
              <a:rPr lang="en-US" sz="2200" dirty="0"/>
              <a:t>2. </a:t>
            </a:r>
            <a:r>
              <a:rPr lang="en-US" sz="2200" dirty="0" err="1"/>
              <a:t>Ethem</a:t>
            </a:r>
            <a:r>
              <a:rPr lang="en-US" sz="2200" dirty="0"/>
              <a:t> </a:t>
            </a:r>
            <a:r>
              <a:rPr lang="en-US" sz="2200" dirty="0" err="1"/>
              <a:t>Alpaydin</a:t>
            </a:r>
            <a:r>
              <a:rPr lang="en-US" sz="2200" dirty="0"/>
              <a:t>, ―Introduction to Machine Learning (Adaptive Computation and Machine Learning), The MIT Press 2004. </a:t>
            </a:r>
          </a:p>
          <a:p>
            <a:r>
              <a:rPr lang="en-US" sz="2200" dirty="0"/>
              <a:t>3. Stephen </a:t>
            </a:r>
            <a:r>
              <a:rPr lang="en-US" sz="2200" dirty="0" err="1"/>
              <a:t>Marsland</a:t>
            </a:r>
            <a:r>
              <a:rPr lang="en-US" sz="2200" dirty="0"/>
              <a:t>, ―Machine Learning: An Algorithmic Perspective, CRC Press, 2009. </a:t>
            </a:r>
          </a:p>
          <a:p>
            <a:r>
              <a:rPr lang="en-US" sz="2200" dirty="0"/>
              <a:t>4. Bishop, C., Pattern Recognition and Machine Learning. Berlin: Springer-</a:t>
            </a:r>
            <a:r>
              <a:rPr lang="en-US" sz="2200" dirty="0" err="1"/>
              <a:t>Verlag</a:t>
            </a:r>
            <a:r>
              <a:rPr lang="en-US" sz="2200" dirty="0"/>
              <a:t>.</a:t>
            </a:r>
          </a:p>
        </p:txBody>
      </p:sp>
      <p:sp>
        <p:nvSpPr>
          <p:cNvPr id="6" name="Date Placeholder 5">
            <a:extLst>
              <a:ext uri="{FF2B5EF4-FFF2-40B4-BE49-F238E27FC236}">
                <a16:creationId xmlns:a16="http://schemas.microsoft.com/office/drawing/2014/main" id="{4683EFB1-4511-50A1-415F-F4CBC8C72E92}"/>
              </a:ext>
            </a:extLst>
          </p:cNvPr>
          <p:cNvSpPr>
            <a:spLocks noGrp="1"/>
          </p:cNvSpPr>
          <p:nvPr>
            <p:ph type="dt" sz="half" idx="10"/>
          </p:nvPr>
        </p:nvSpPr>
        <p:spPr/>
        <p:txBody>
          <a:bodyPr/>
          <a:lstStyle/>
          <a:p>
            <a:fld id="{9C9C6623-BC88-0145-ACCD-00B63BF4CF21}" type="datetime1">
              <a:rPr lang="en-IN" smtClean="0"/>
              <a:t>01/07/24</a:t>
            </a:fld>
            <a:endParaRPr lang="en-US"/>
          </a:p>
        </p:txBody>
      </p:sp>
      <p:sp>
        <p:nvSpPr>
          <p:cNvPr id="8" name="Footer Placeholder 7">
            <a:extLst>
              <a:ext uri="{FF2B5EF4-FFF2-40B4-BE49-F238E27FC236}">
                <a16:creationId xmlns:a16="http://schemas.microsoft.com/office/drawing/2014/main" id="{CBE93711-CDAD-AACB-4DEF-2F2388DF53B4}"/>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D1CD6DEC-FE8C-3DFD-4850-D7E927EC946F}"/>
              </a:ext>
            </a:extLst>
          </p:cNvPr>
          <p:cNvSpPr>
            <a:spLocks noGrp="1"/>
          </p:cNvSpPr>
          <p:nvPr>
            <p:ph type="sldNum" sz="quarter" idx="12"/>
          </p:nvPr>
        </p:nvSpPr>
        <p:spPr/>
        <p:txBody>
          <a:bodyPr/>
          <a:lstStyle/>
          <a:p>
            <a:fld id="{B6F15528-21DE-4FAA-801E-634DDDAF4B2B}" type="slidenum">
              <a:rPr lang="en-US" smtClean="0"/>
              <a:pPr/>
              <a:t>97</a:t>
            </a:fld>
            <a:endParaRPr lang="en-US"/>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338039" y="94749"/>
            <a:ext cx="5839520" cy="572502"/>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3200"/>
              <a:t>Recap of Unit </a:t>
            </a:r>
            <a:endParaRPr lang="en-US" sz="3000" dirty="0"/>
          </a:p>
        </p:txBody>
      </p:sp>
      <p:sp>
        <p:nvSpPr>
          <p:cNvPr id="5" name="Rectangle 4"/>
          <p:cNvSpPr/>
          <p:nvPr/>
        </p:nvSpPr>
        <p:spPr>
          <a:xfrm>
            <a:off x="685800" y="1859340"/>
            <a:ext cx="7772400" cy="1107996"/>
          </a:xfrm>
          <a:prstGeom prst="rect">
            <a:avLst/>
          </a:prstGeom>
        </p:spPr>
        <p:txBody>
          <a:bodyPr wrap="square">
            <a:spAutoFit/>
          </a:bodyPr>
          <a:lstStyle/>
          <a:p>
            <a:endParaRPr lang="en-US" sz="2200" dirty="0"/>
          </a:p>
          <a:p>
            <a:r>
              <a:rPr lang="en-US" sz="2200" dirty="0"/>
              <a:t> </a:t>
            </a:r>
          </a:p>
          <a:p>
            <a:endParaRPr lang="en-US" sz="2200" dirty="0"/>
          </a:p>
        </p:txBody>
      </p:sp>
      <p:sp>
        <p:nvSpPr>
          <p:cNvPr id="12" name="TextBox 11">
            <a:extLst>
              <a:ext uri="{FF2B5EF4-FFF2-40B4-BE49-F238E27FC236}">
                <a16:creationId xmlns:a16="http://schemas.microsoft.com/office/drawing/2014/main" id="{2D636873-E906-B948-C2F1-8AB319274496}"/>
              </a:ext>
            </a:extLst>
          </p:cNvPr>
          <p:cNvSpPr txBox="1"/>
          <p:nvPr/>
        </p:nvSpPr>
        <p:spPr>
          <a:xfrm>
            <a:off x="825358" y="1752600"/>
            <a:ext cx="7632842" cy="923330"/>
          </a:xfrm>
          <a:prstGeom prst="rect">
            <a:avLst/>
          </a:prstGeom>
          <a:noFill/>
        </p:spPr>
        <p:txBody>
          <a:bodyPr wrap="square">
            <a:spAutoFit/>
          </a:bodyPr>
          <a:lstStyle/>
          <a:p>
            <a:r>
              <a:rPr lang="en-US" b="1" dirty="0"/>
              <a:t>Clustering is one of the important methods for knowledge discovery and data mining applications</a:t>
            </a:r>
            <a:r>
              <a:rPr lang="en-US" dirty="0"/>
              <a:t>. Spatial-temporal data is being generated in large amounts and needs to be analyzed. </a:t>
            </a:r>
            <a:endParaRPr lang="en-IN" dirty="0"/>
          </a:p>
        </p:txBody>
      </p:sp>
      <p:sp>
        <p:nvSpPr>
          <p:cNvPr id="6" name="Date Placeholder 5">
            <a:extLst>
              <a:ext uri="{FF2B5EF4-FFF2-40B4-BE49-F238E27FC236}">
                <a16:creationId xmlns:a16="http://schemas.microsoft.com/office/drawing/2014/main" id="{CAEE6FA4-9476-CF9F-0F5E-05FA8AACAB9D}"/>
              </a:ext>
            </a:extLst>
          </p:cNvPr>
          <p:cNvSpPr>
            <a:spLocks noGrp="1"/>
          </p:cNvSpPr>
          <p:nvPr>
            <p:ph type="dt" sz="half" idx="10"/>
          </p:nvPr>
        </p:nvSpPr>
        <p:spPr/>
        <p:txBody>
          <a:bodyPr/>
          <a:lstStyle/>
          <a:p>
            <a:fld id="{6F794ACF-69C2-1D41-9701-C1E4337DF7CD}" type="datetime1">
              <a:rPr lang="en-IN" smtClean="0"/>
              <a:t>01/07/24</a:t>
            </a:fld>
            <a:endParaRPr lang="en-US"/>
          </a:p>
        </p:txBody>
      </p:sp>
      <p:sp>
        <p:nvSpPr>
          <p:cNvPr id="8" name="Footer Placeholder 7">
            <a:extLst>
              <a:ext uri="{FF2B5EF4-FFF2-40B4-BE49-F238E27FC236}">
                <a16:creationId xmlns:a16="http://schemas.microsoft.com/office/drawing/2014/main" id="{08BF5FB6-CB51-DDB6-2C94-1BA8ECF83468}"/>
              </a:ext>
            </a:extLst>
          </p:cNvPr>
          <p:cNvSpPr>
            <a:spLocks noGrp="1"/>
          </p:cNvSpPr>
          <p:nvPr>
            <p:ph type="ftr" sz="quarter" idx="11"/>
          </p:nvPr>
        </p:nvSpPr>
        <p:spPr/>
        <p:txBody>
          <a:bodyPr/>
          <a:lstStyle/>
          <a:p>
            <a:r>
              <a:rPr lang="en-US"/>
              <a:t>Unit 3</a:t>
            </a:r>
          </a:p>
        </p:txBody>
      </p:sp>
      <p:sp>
        <p:nvSpPr>
          <p:cNvPr id="9" name="Slide Number Placeholder 8">
            <a:extLst>
              <a:ext uri="{FF2B5EF4-FFF2-40B4-BE49-F238E27FC236}">
                <a16:creationId xmlns:a16="http://schemas.microsoft.com/office/drawing/2014/main" id="{E6F8D63A-DD83-0ACD-BEB3-226035FDF2E3}"/>
              </a:ext>
            </a:extLst>
          </p:cNvPr>
          <p:cNvSpPr>
            <a:spLocks noGrp="1"/>
          </p:cNvSpPr>
          <p:nvPr>
            <p:ph type="sldNum" sz="quarter" idx="12"/>
          </p:nvPr>
        </p:nvSpPr>
        <p:spPr/>
        <p:txBody>
          <a:bodyPr/>
          <a:lstStyle/>
          <a:p>
            <a:fld id="{B6F15528-21DE-4FAA-801E-634DDDAF4B2B}" type="slidenum">
              <a:rPr lang="en-US" smtClean="0"/>
              <a:pPr/>
              <a:t>98</a:t>
            </a:fld>
            <a:endParaRPr lang="en-US"/>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3734</TotalTime>
  <Words>4851</Words>
  <Application>Microsoft Macintosh PowerPoint</Application>
  <PresentationFormat>On-screen Show (4:3)</PresentationFormat>
  <Paragraphs>842</Paragraphs>
  <Slides>98</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98</vt:i4>
      </vt:variant>
    </vt:vector>
  </HeadingPairs>
  <TitlesOfParts>
    <vt:vector size="106" baseType="lpstr">
      <vt:lpstr>Aptos</vt:lpstr>
      <vt:lpstr>Arial</vt:lpstr>
      <vt:lpstr>Calibri</vt:lpstr>
      <vt:lpstr>Constantia</vt:lpstr>
      <vt:lpstr>Times New Roman</vt:lpstr>
      <vt:lpstr>Wingdings</vt:lpstr>
      <vt:lpstr>Wingdings 2</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Gopal Thukral</dc:creator>
  <cp:lastModifiedBy>Sonia Arora</cp:lastModifiedBy>
  <cp:revision>29</cp:revision>
  <dcterms:created xsi:type="dcterms:W3CDTF">2024-06-13T14:55:13Z</dcterms:created>
  <dcterms:modified xsi:type="dcterms:W3CDTF">2024-07-01T12:47:07Z</dcterms:modified>
</cp:coreProperties>
</file>

<file path=docProps/thumbnail.jpeg>
</file>